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0A0E1-FBCE-884A-A58B-A342000105C2}" type="datetimeFigureOut">
              <a:rPr lang="it-IT" smtClean="0"/>
              <a:t>12-05-2013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C8524-E5B8-2F41-B775-B2BD102251C4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0A0E1-FBCE-884A-A58B-A342000105C2}" type="datetimeFigureOut">
              <a:rPr lang="it-IT" smtClean="0"/>
              <a:t>12-05-2013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C8524-E5B8-2F41-B775-B2BD102251C4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0A0E1-FBCE-884A-A58B-A342000105C2}" type="datetimeFigureOut">
              <a:rPr lang="it-IT" smtClean="0"/>
              <a:t>12-05-2013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C8524-E5B8-2F41-B775-B2BD102251C4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0A0E1-FBCE-884A-A58B-A342000105C2}" type="datetimeFigureOut">
              <a:rPr lang="it-IT" smtClean="0"/>
              <a:t>12-05-2013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C8524-E5B8-2F41-B775-B2BD102251C4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0A0E1-FBCE-884A-A58B-A342000105C2}" type="datetimeFigureOut">
              <a:rPr lang="it-IT" smtClean="0"/>
              <a:t>12-05-2013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C8524-E5B8-2F41-B775-B2BD102251C4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0A0E1-FBCE-884A-A58B-A342000105C2}" type="datetimeFigureOut">
              <a:rPr lang="it-IT" smtClean="0"/>
              <a:t>12-05-2013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C8524-E5B8-2F41-B775-B2BD102251C4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0A0E1-FBCE-884A-A58B-A342000105C2}" type="datetimeFigureOut">
              <a:rPr lang="it-IT" smtClean="0"/>
              <a:t>12-05-2013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C8524-E5B8-2F41-B775-B2BD102251C4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0A0E1-FBCE-884A-A58B-A342000105C2}" type="datetimeFigureOut">
              <a:rPr lang="it-IT" smtClean="0"/>
              <a:t>12-05-2013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C8524-E5B8-2F41-B775-B2BD102251C4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0A0E1-FBCE-884A-A58B-A342000105C2}" type="datetimeFigureOut">
              <a:rPr lang="it-IT" smtClean="0"/>
              <a:t>12-05-2013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C8524-E5B8-2F41-B775-B2BD102251C4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0A0E1-FBCE-884A-A58B-A342000105C2}" type="datetimeFigureOut">
              <a:rPr lang="it-IT" smtClean="0"/>
              <a:t>12-05-2013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C8524-E5B8-2F41-B775-B2BD102251C4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0A0E1-FBCE-884A-A58B-A342000105C2}" type="datetimeFigureOut">
              <a:rPr lang="it-IT" smtClean="0"/>
              <a:t>12-05-2013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C8524-E5B8-2F41-B775-B2BD102251C4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0A0E1-FBCE-884A-A58B-A342000105C2}" type="datetimeFigureOut">
              <a:rPr lang="it-IT" smtClean="0"/>
              <a:t>12-05-2013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C8524-E5B8-2F41-B775-B2BD102251C4}" type="slidenum">
              <a:rPr lang="it-IT" smtClean="0"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I Microprocessori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Unità </a:t>
            </a:r>
            <a:r>
              <a:rPr lang="it-IT" dirty="0" err="1" smtClean="0"/>
              <a:t>3</a:t>
            </a:r>
            <a:r>
              <a:rPr lang="it-IT" dirty="0" smtClean="0"/>
              <a:t> del libro Internet </a:t>
            </a:r>
            <a:r>
              <a:rPr lang="it-IT" dirty="0" err="1" smtClean="0"/>
              <a:t>Working</a:t>
            </a:r>
            <a:r>
              <a:rPr lang="it-IT" dirty="0" smtClean="0"/>
              <a:t> </a:t>
            </a:r>
          </a:p>
          <a:p>
            <a:r>
              <a:rPr lang="it-IT" dirty="0" smtClean="0"/>
              <a:t>Sistemi e reti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Firmware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Sono micro-istruzioni</a:t>
            </a:r>
          </a:p>
          <a:p>
            <a:r>
              <a:rPr lang="it-IT" dirty="0" smtClean="0"/>
              <a:t>Si occupa di comprendere le istruzioni da eseguire</a:t>
            </a:r>
          </a:p>
          <a:p>
            <a:r>
              <a:rPr lang="it-IT" dirty="0" smtClean="0"/>
              <a:t>CISC: </a:t>
            </a:r>
            <a:r>
              <a:rPr lang="it-IT" dirty="0" err="1" smtClean="0"/>
              <a:t>complex</a:t>
            </a:r>
            <a:r>
              <a:rPr lang="it-IT" dirty="0" smtClean="0"/>
              <a:t> </a:t>
            </a:r>
            <a:r>
              <a:rPr lang="it-IT" dirty="0" err="1" smtClean="0"/>
              <a:t>Instruction</a:t>
            </a:r>
            <a:r>
              <a:rPr lang="it-IT" dirty="0" smtClean="0"/>
              <a:t> Set Computer</a:t>
            </a:r>
          </a:p>
          <a:p>
            <a:r>
              <a:rPr lang="it-IT" dirty="0" smtClean="0"/>
              <a:t>RISC: </a:t>
            </a:r>
            <a:r>
              <a:rPr lang="it-IT" dirty="0" err="1" smtClean="0"/>
              <a:t>Reduced</a:t>
            </a:r>
            <a:r>
              <a:rPr lang="it-IT" dirty="0" smtClean="0"/>
              <a:t> </a:t>
            </a:r>
            <a:r>
              <a:rPr lang="it-IT" dirty="0" err="1" smtClean="0"/>
              <a:t>Instruction</a:t>
            </a:r>
            <a:r>
              <a:rPr lang="it-IT" dirty="0" smtClean="0"/>
              <a:t> Set Computer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Pipeline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0" y="1951684"/>
          <a:ext cx="9144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6377"/>
                <a:gridCol w="371723"/>
                <a:gridCol w="418188"/>
                <a:gridCol w="449166"/>
                <a:gridCol w="782046"/>
                <a:gridCol w="549961"/>
                <a:gridCol w="418189"/>
                <a:gridCol w="495631"/>
                <a:gridCol w="526607"/>
                <a:gridCol w="867112"/>
                <a:gridCol w="571500"/>
                <a:gridCol w="450980"/>
                <a:gridCol w="542097"/>
                <a:gridCol w="557584"/>
                <a:gridCol w="735339"/>
                <a:gridCol w="5715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b="0" dirty="0" err="1" smtClean="0">
                          <a:solidFill>
                            <a:schemeClr val="tx1"/>
                          </a:solidFill>
                        </a:rPr>
                        <a:t>Istr</a:t>
                      </a:r>
                      <a:r>
                        <a:rPr lang="it-IT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b="0" baseline="0" dirty="0" err="1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IF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EX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MEM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WB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chemeClr val="tx1"/>
                          </a:solidFill>
                        </a:rPr>
                        <a:t>Istr</a:t>
                      </a:r>
                      <a:r>
                        <a:rPr lang="it-IT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baseline="0" dirty="0" err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IF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EX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MEM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WB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chemeClr val="tx1"/>
                          </a:solidFill>
                        </a:rPr>
                        <a:t>Istr</a:t>
                      </a:r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dirty="0" err="1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IF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EX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MEM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WB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tempo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7773988" y="-5020751"/>
            <a:ext cx="2286000" cy="1782025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t"/>
            <a:endParaRPr lang="it-IT" b="1" dirty="0"/>
          </a:p>
          <a:p>
            <a:pPr fontAlgn="t"/>
            <a:endParaRPr lang="it-IT" b="1" dirty="0"/>
          </a:p>
          <a:p>
            <a:pPr fontAlgn="t"/>
            <a:endParaRPr lang="it-IT" b="1" dirty="0"/>
          </a:p>
          <a:p>
            <a:pPr fontAlgn="t"/>
            <a:endParaRPr lang="it-IT" b="1" dirty="0"/>
          </a:p>
          <a:p>
            <a:pPr fontAlgn="t"/>
            <a:endParaRPr lang="it-IT" b="1" dirty="0"/>
          </a:p>
          <a:p>
            <a:pPr fontAlgn="t"/>
            <a:endParaRPr lang="it-IT" b="1" dirty="0"/>
          </a:p>
          <a:p>
            <a:pPr fontAlgn="t"/>
            <a:endParaRPr lang="it-IT" b="1" dirty="0"/>
          </a:p>
          <a:p>
            <a:pPr fontAlgn="t"/>
            <a:endParaRPr lang="it-IT" b="1" dirty="0"/>
          </a:p>
          <a:p>
            <a:pPr fontAlgn="t"/>
            <a:endParaRPr lang="it-IT" b="1" dirty="0"/>
          </a:p>
          <a:p>
            <a:pPr fontAlgn="t"/>
            <a:endParaRPr lang="it-IT" b="1" dirty="0"/>
          </a:p>
          <a:p>
            <a:pPr fontAlgn="t"/>
            <a:endParaRPr lang="it-IT" b="1" dirty="0"/>
          </a:p>
          <a:p>
            <a:pPr fontAlgn="t"/>
            <a:endParaRPr lang="it-IT" b="1" dirty="0"/>
          </a:p>
          <a:p>
            <a:pPr fontAlgn="t"/>
            <a:endParaRPr lang="it-IT" b="1" dirty="0"/>
          </a:p>
          <a:p>
            <a:pPr fontAlgn="t"/>
            <a:endParaRPr lang="it-IT" b="1" dirty="0"/>
          </a:p>
          <a:p>
            <a:pPr fontAlgn="t"/>
            <a:endParaRPr lang="it-IT" b="1" dirty="0"/>
          </a:p>
          <a:p>
            <a:pPr fontAlgn="t"/>
            <a:endParaRPr lang="it-IT" b="1" dirty="0"/>
          </a:p>
          <a:p>
            <a:pPr fontAlgn="t"/>
            <a:endParaRPr lang="it-IT" dirty="0"/>
          </a:p>
          <a:p>
            <a:pPr fontAlgn="t"/>
            <a:endParaRPr lang="it-IT" dirty="0"/>
          </a:p>
          <a:p>
            <a:pPr fontAlgn="t"/>
            <a:endParaRPr lang="it-IT" dirty="0"/>
          </a:p>
          <a:p>
            <a:pPr fontAlgn="t"/>
            <a:endParaRPr lang="it-IT" dirty="0"/>
          </a:p>
          <a:p>
            <a:pPr fontAlgn="t"/>
            <a:endParaRPr lang="it-IT" dirty="0"/>
          </a:p>
          <a:p>
            <a:pPr fontAlgn="t"/>
            <a:endParaRPr lang="it-IT" dirty="0"/>
          </a:p>
          <a:p>
            <a:pPr fontAlgn="t"/>
            <a:endParaRPr lang="it-IT" dirty="0"/>
          </a:p>
          <a:p>
            <a:pPr fontAlgn="t"/>
            <a:endParaRPr lang="it-IT" dirty="0"/>
          </a:p>
          <a:p>
            <a:pPr fontAlgn="t"/>
            <a:endParaRPr lang="it-IT" dirty="0"/>
          </a:p>
          <a:p>
            <a:pPr fontAlgn="t"/>
            <a:endParaRPr lang="it-IT" dirty="0"/>
          </a:p>
          <a:p>
            <a:pPr fontAlgn="t"/>
            <a:endParaRPr lang="it-IT" dirty="0"/>
          </a:p>
          <a:p>
            <a:pPr fontAlgn="t"/>
            <a:endParaRPr lang="it-IT" dirty="0"/>
          </a:p>
          <a:p>
            <a:pPr fontAlgn="t"/>
            <a:endParaRPr lang="it-IT" dirty="0"/>
          </a:p>
          <a:p>
            <a:pPr fontAlgn="t"/>
            <a:endParaRPr lang="it-IT" dirty="0"/>
          </a:p>
          <a:p>
            <a:pPr fontAlgn="t"/>
            <a:endParaRPr lang="it-IT" dirty="0"/>
          </a:p>
          <a:p>
            <a:pPr fontAlgn="t"/>
            <a:endParaRPr lang="it-IT" dirty="0"/>
          </a:p>
          <a:p>
            <a:pPr fontAlgn="t"/>
            <a:endParaRPr lang="it-IT" dirty="0"/>
          </a:p>
          <a:p>
            <a:pPr fontAlgn="t"/>
            <a:endParaRPr lang="it-IT" dirty="0"/>
          </a:p>
          <a:p>
            <a:pPr fontAlgn="t"/>
            <a:endParaRPr lang="it-IT" dirty="0"/>
          </a:p>
          <a:p>
            <a:pPr fontAlgn="t"/>
            <a:endParaRPr lang="it-IT" dirty="0"/>
          </a:p>
          <a:p>
            <a:pPr fontAlgn="t"/>
            <a:endParaRPr lang="it-IT" dirty="0"/>
          </a:p>
          <a:p>
            <a:pPr fontAlgn="t"/>
            <a:endParaRPr lang="it-IT" dirty="0"/>
          </a:p>
          <a:p>
            <a:pPr fontAlgn="t"/>
            <a:endParaRPr lang="it-IT" dirty="0"/>
          </a:p>
          <a:p>
            <a:pPr fontAlgn="t"/>
            <a:endParaRPr lang="it-IT" dirty="0"/>
          </a:p>
          <a:p>
            <a:pPr fontAlgn="t"/>
            <a:endParaRPr lang="it-IT" dirty="0"/>
          </a:p>
          <a:p>
            <a:pPr fontAlgn="t"/>
            <a:endParaRPr lang="it-IT" dirty="0"/>
          </a:p>
          <a:p>
            <a:pPr fontAlgn="t"/>
            <a:endParaRPr lang="it-IT" dirty="0"/>
          </a:p>
          <a:p>
            <a:pPr fontAlgn="t"/>
            <a:endParaRPr lang="it-IT" dirty="0"/>
          </a:p>
          <a:p>
            <a:pPr fontAlgn="t"/>
            <a:endParaRPr lang="it-IT" dirty="0"/>
          </a:p>
          <a:p>
            <a:pPr fontAlgn="t"/>
            <a:endParaRPr lang="it-IT" dirty="0"/>
          </a:p>
          <a:p>
            <a:pPr fontAlgn="t"/>
            <a:endParaRPr lang="it-IT" dirty="0"/>
          </a:p>
          <a:p>
            <a:pPr fontAlgn="t"/>
            <a:endParaRPr lang="it-IT" dirty="0"/>
          </a:p>
          <a:p>
            <a:pPr fontAlgn="t"/>
            <a:endParaRPr lang="it-IT" dirty="0"/>
          </a:p>
          <a:p>
            <a:pPr fontAlgn="t"/>
            <a:endParaRPr lang="it-IT" dirty="0"/>
          </a:p>
          <a:p>
            <a:pPr fontAlgn="t"/>
            <a:endParaRPr lang="it-IT" dirty="0"/>
          </a:p>
          <a:p>
            <a:pPr fontAlgn="t"/>
            <a:endParaRPr lang="it-IT" dirty="0"/>
          </a:p>
          <a:p>
            <a:pPr fontAlgn="t"/>
            <a:endParaRPr lang="it-IT" dirty="0"/>
          </a:p>
          <a:p>
            <a:pPr fontAlgn="t"/>
            <a:endParaRPr lang="it-IT" dirty="0"/>
          </a:p>
          <a:p>
            <a:pPr fontAlgn="t"/>
            <a:endParaRPr lang="it-IT" dirty="0"/>
          </a:p>
          <a:p>
            <a:pPr fontAlgn="t"/>
            <a:endParaRPr lang="it-IT" dirty="0"/>
          </a:p>
          <a:p>
            <a:pPr fontAlgn="t"/>
            <a:endParaRPr lang="it-IT" dirty="0"/>
          </a:p>
          <a:p>
            <a:pPr fontAlgn="t"/>
            <a:endParaRPr lang="it-IT" dirty="0"/>
          </a:p>
          <a:p>
            <a:pPr fontAlgn="t"/>
            <a:endParaRPr lang="it-IT" dirty="0"/>
          </a:p>
          <a:p>
            <a:pPr fontAlgn="t"/>
            <a:endParaRPr lang="it-IT" dirty="0"/>
          </a:p>
          <a:p>
            <a:pPr fontAlgn="t"/>
            <a:endParaRPr lang="it-IT" dirty="0"/>
          </a:p>
          <a:p>
            <a:pPr fontAlgn="t"/>
            <a:endParaRPr lang="it-IT" dirty="0"/>
          </a:p>
          <a:p>
            <a:pPr fontAlgn="t"/>
            <a:endParaRPr lang="it-IT" dirty="0"/>
          </a:p>
          <a:p>
            <a:pPr fontAlgn="t"/>
            <a:endParaRPr lang="it-IT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-1" y="4430012"/>
          <a:ext cx="914400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</a:tblGrid>
              <a:tr h="370840">
                <a:tc>
                  <a:txBody>
                    <a:bodyPr/>
                    <a:lstStyle/>
                    <a:p>
                      <a:r>
                        <a:rPr lang="it-IT" b="0" dirty="0" err="1" smtClean="0">
                          <a:solidFill>
                            <a:schemeClr val="tx1"/>
                          </a:solidFill>
                        </a:rPr>
                        <a:t>Istr</a:t>
                      </a:r>
                      <a:r>
                        <a:rPr lang="it-IT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b="0" baseline="0" dirty="0" err="1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IF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EX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MEM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WB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Istr</a:t>
                      </a:r>
                      <a:r>
                        <a:rPr lang="it-IT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it-IT" baseline="0" dirty="0" err="1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IF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EX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MEM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WB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Istr</a:t>
                      </a:r>
                      <a:r>
                        <a:rPr lang="it-IT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IF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EX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MEM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WB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Istr</a:t>
                      </a:r>
                      <a:r>
                        <a:rPr lang="it-IT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IF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EX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MEM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WB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Istr</a:t>
                      </a:r>
                      <a:r>
                        <a:rPr lang="it-IT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5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IF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EX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MEM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WB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0000"/>
                          </a:solidFill>
                        </a:rPr>
                        <a:t>tempo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5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6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7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8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9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0000"/>
                          </a:solidFill>
                          <a:sym typeface="Wingdings"/>
                        </a:rPr>
                        <a:t>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</a:t>
            </a:r>
            <a:r>
              <a:rPr lang="it-IT" dirty="0" err="1" smtClean="0"/>
              <a:t>5</a:t>
            </a:r>
            <a:r>
              <a:rPr lang="it-IT" dirty="0" smtClean="0"/>
              <a:t> fasi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 smtClean="0"/>
              <a:t>IF</a:t>
            </a:r>
            <a:r>
              <a:rPr lang="it-IT" dirty="0" smtClean="0"/>
              <a:t> </a:t>
            </a:r>
            <a:r>
              <a:rPr lang="it-IT" i="1" dirty="0" err="1" smtClean="0"/>
              <a:t>Instruction</a:t>
            </a:r>
            <a:r>
              <a:rPr lang="it-IT" i="1" dirty="0" smtClean="0"/>
              <a:t> </a:t>
            </a:r>
            <a:r>
              <a:rPr lang="it-IT" i="1" dirty="0" err="1" smtClean="0"/>
              <a:t>Fetch</a:t>
            </a:r>
            <a:r>
              <a:rPr lang="it-IT" dirty="0" smtClean="0"/>
              <a:t>: lettura dell’istruzione da memoria</a:t>
            </a:r>
          </a:p>
          <a:p>
            <a:r>
              <a:rPr lang="it-IT" b="1" dirty="0" smtClean="0"/>
              <a:t>ID</a:t>
            </a:r>
            <a:r>
              <a:rPr lang="it-IT" dirty="0" smtClean="0"/>
              <a:t> </a:t>
            </a:r>
            <a:r>
              <a:rPr lang="it-IT" i="1" dirty="0" err="1" smtClean="0"/>
              <a:t>Instruction</a:t>
            </a:r>
            <a:r>
              <a:rPr lang="it-IT" i="1" dirty="0" smtClean="0"/>
              <a:t> </a:t>
            </a:r>
            <a:r>
              <a:rPr lang="it-IT" i="1" dirty="0" err="1" smtClean="0"/>
              <a:t>Decode</a:t>
            </a:r>
            <a:r>
              <a:rPr lang="it-IT" dirty="0" smtClean="0"/>
              <a:t>: decodifica istruzione e lettura operandi da registri</a:t>
            </a:r>
          </a:p>
          <a:p>
            <a:r>
              <a:rPr lang="it-IT" b="1" dirty="0" smtClean="0"/>
              <a:t>EX</a:t>
            </a:r>
            <a:r>
              <a:rPr lang="it-IT" dirty="0" smtClean="0"/>
              <a:t> </a:t>
            </a:r>
            <a:r>
              <a:rPr lang="it-IT" i="1" dirty="0" err="1" smtClean="0"/>
              <a:t>Execution</a:t>
            </a:r>
            <a:r>
              <a:rPr lang="it-IT" dirty="0"/>
              <a:t>:</a:t>
            </a:r>
            <a:r>
              <a:rPr lang="it-IT" dirty="0" smtClean="0"/>
              <a:t> Esecuzione dell’istruzione</a:t>
            </a:r>
          </a:p>
          <a:p>
            <a:r>
              <a:rPr lang="it-IT" b="1" dirty="0" smtClean="0"/>
              <a:t>MEM</a:t>
            </a:r>
            <a:r>
              <a:rPr lang="it-IT" dirty="0" smtClean="0"/>
              <a:t> </a:t>
            </a:r>
            <a:r>
              <a:rPr lang="it-IT" i="1" dirty="0" err="1"/>
              <a:t>M</a:t>
            </a:r>
            <a:r>
              <a:rPr lang="it-IT" i="1" dirty="0" err="1" smtClean="0"/>
              <a:t>emory</a:t>
            </a:r>
            <a:r>
              <a:rPr lang="it-IT" dirty="0" smtClean="0"/>
              <a:t>: attivazione della memoria (solo per certe azioni)</a:t>
            </a:r>
          </a:p>
          <a:p>
            <a:r>
              <a:rPr lang="it-IT" b="1" dirty="0" smtClean="0"/>
              <a:t>WB</a:t>
            </a:r>
            <a:r>
              <a:rPr lang="it-IT" dirty="0" smtClean="0"/>
              <a:t> </a:t>
            </a:r>
            <a:r>
              <a:rPr lang="it-IT" i="1" dirty="0" err="1" smtClean="0"/>
              <a:t>Write</a:t>
            </a:r>
            <a:r>
              <a:rPr lang="it-IT" i="1" dirty="0" smtClean="0"/>
              <a:t> Back</a:t>
            </a:r>
            <a:r>
              <a:rPr lang="it-IT" dirty="0" smtClean="0"/>
              <a:t>, scrittura del risultato nel registro opportuno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Problemi della pipeline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903368"/>
            <a:ext cx="8229600" cy="3694303"/>
          </a:xfrm>
        </p:spPr>
        <p:txBody>
          <a:bodyPr/>
          <a:lstStyle/>
          <a:p>
            <a:r>
              <a:rPr lang="it-IT" dirty="0" smtClean="0"/>
              <a:t>Se per eseguire l’istruzione </a:t>
            </a:r>
            <a:r>
              <a:rPr lang="it-IT" dirty="0" err="1" smtClean="0"/>
              <a:t>2</a:t>
            </a:r>
            <a:r>
              <a:rPr lang="it-IT" dirty="0" smtClean="0"/>
              <a:t> ho bisogno del risultato dell’istruzione </a:t>
            </a:r>
            <a:r>
              <a:rPr lang="it-IT" dirty="0" err="1" smtClean="0"/>
              <a:t>1</a:t>
            </a:r>
            <a:r>
              <a:rPr lang="it-IT" dirty="0" smtClean="0"/>
              <a:t>, quanto devo aspettare?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0" y="1417638"/>
          <a:ext cx="914400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</a:tblGrid>
              <a:tr h="370840">
                <a:tc>
                  <a:txBody>
                    <a:bodyPr/>
                    <a:lstStyle/>
                    <a:p>
                      <a:r>
                        <a:rPr lang="it-IT" b="0" dirty="0" err="1" smtClean="0">
                          <a:solidFill>
                            <a:schemeClr val="tx1"/>
                          </a:solidFill>
                        </a:rPr>
                        <a:t>Istr</a:t>
                      </a:r>
                      <a:r>
                        <a:rPr lang="it-IT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b="0" baseline="0" dirty="0" err="1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IF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EX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MEM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WB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Istr</a:t>
                      </a:r>
                      <a:r>
                        <a:rPr lang="it-IT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it-IT" baseline="0" dirty="0" err="1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IF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EX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MEM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WB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Istr</a:t>
                      </a:r>
                      <a:r>
                        <a:rPr lang="it-IT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IF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EX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MEM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WB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Istr</a:t>
                      </a:r>
                      <a:r>
                        <a:rPr lang="it-IT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IF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EX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MEM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WB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Istr</a:t>
                      </a:r>
                      <a:r>
                        <a:rPr lang="it-IT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5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IF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EX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MEM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WB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0000"/>
                          </a:solidFill>
                        </a:rPr>
                        <a:t>tempo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5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6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7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8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9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0000"/>
                          </a:solidFill>
                          <a:sym typeface="Wingdings"/>
                        </a:rPr>
                        <a:t>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Soluzioni ai problemi della pipeline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Registri a doppia porta: mettono a disposizione un risultato a partire da EX (risparmio MEM e WB di tempo)</a:t>
            </a:r>
          </a:p>
          <a:p>
            <a:r>
              <a:rPr lang="it-IT" dirty="0" smtClean="0"/>
              <a:t>Più Pipeline autonome in parallelo: molte istruzioni in parallelo</a:t>
            </a:r>
          </a:p>
          <a:p>
            <a:r>
              <a:rPr lang="it-IT" dirty="0" smtClean="0"/>
              <a:t>Circuiti che analizzano i salti, attivando la pipeline dopo il salto</a:t>
            </a:r>
          </a:p>
          <a:p>
            <a:r>
              <a:rPr lang="it-IT" dirty="0" smtClean="0"/>
              <a:t>Suddividere l’esecuzioni delle operazioni in molte fasi elementari eseguibili rapidamente (aumento clock)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53329" y="0"/>
            <a:ext cx="3790671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Confronto tra microprocessori</a:t>
            </a:r>
            <a:endParaRPr lang="it-IT" dirty="0"/>
          </a:p>
        </p:txBody>
      </p:sp>
      <p:pic>
        <p:nvPicPr>
          <p:cNvPr id="6" name="Immagine 5" descr="Schermata 2013-05-12 a 18.03.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670551" cy="6858000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5670551" y="1143000"/>
            <a:ext cx="347344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Quale dei due microprocessori lavora a frequenza più bassa?</a:t>
            </a:r>
          </a:p>
          <a:p>
            <a:endParaRPr lang="it-IT" sz="2800" dirty="0" smtClean="0"/>
          </a:p>
        </p:txBody>
      </p:sp>
      <p:sp>
        <p:nvSpPr>
          <p:cNvPr id="9" name="Cornice 8"/>
          <p:cNvSpPr/>
          <p:nvPr/>
        </p:nvSpPr>
        <p:spPr>
          <a:xfrm>
            <a:off x="185862" y="2958882"/>
            <a:ext cx="5484690" cy="356259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5670551" y="2757141"/>
            <a:ext cx="3473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Quale dei due dissipa più potenza?</a:t>
            </a:r>
          </a:p>
          <a:p>
            <a:endParaRPr lang="it-IT" sz="2800" dirty="0" smtClean="0"/>
          </a:p>
        </p:txBody>
      </p:sp>
      <p:sp>
        <p:nvSpPr>
          <p:cNvPr id="11" name="Cornice 10"/>
          <p:cNvSpPr/>
          <p:nvPr/>
        </p:nvSpPr>
        <p:spPr>
          <a:xfrm>
            <a:off x="0" y="5777604"/>
            <a:ext cx="5913620" cy="356259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5670552" y="3946964"/>
            <a:ext cx="3473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err="1" smtClean="0"/>
              <a:t>TDP=</a:t>
            </a:r>
            <a:r>
              <a:rPr lang="it-IT" sz="2800" dirty="0" smtClean="0"/>
              <a:t> </a:t>
            </a:r>
            <a:r>
              <a:rPr lang="it-IT" sz="2800" dirty="0" err="1" smtClean="0"/>
              <a:t>thermal</a:t>
            </a:r>
            <a:r>
              <a:rPr lang="it-IT" sz="2800" dirty="0" smtClean="0"/>
              <a:t> </a:t>
            </a:r>
            <a:r>
              <a:rPr lang="it-IT" sz="2800" dirty="0" err="1" smtClean="0"/>
              <a:t>Dissipation</a:t>
            </a:r>
            <a:r>
              <a:rPr lang="it-IT" sz="2800" dirty="0" smtClean="0"/>
              <a:t> </a:t>
            </a:r>
            <a:r>
              <a:rPr lang="it-IT" sz="2800" dirty="0" err="1" smtClean="0"/>
              <a:t>Power</a:t>
            </a:r>
            <a:endParaRPr lang="it-IT" sz="2800" dirty="0" smtClean="0"/>
          </a:p>
          <a:p>
            <a:endParaRPr lang="it-IT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9" grpId="1" animBg="1"/>
      <p:bldP spid="10" grpId="0"/>
      <p:bldP spid="11" grpId="0" animBg="1"/>
      <p:bldP spid="11" grpId="1" animBg="1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Schermata 2013-05-12 a 18.03.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670550" cy="6858000"/>
          </a:xfrm>
          <a:prstGeom prst="rect">
            <a:avLst/>
          </a:prstGeom>
        </p:spPr>
      </p:pic>
      <p:pic>
        <p:nvPicPr>
          <p:cNvPr id="5" name="Immagine 4" descr="Schermata 2013-05-12 a 18.04.1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43069" y="952914"/>
            <a:ext cx="6440227" cy="4614075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5670551" y="270675"/>
            <a:ext cx="347344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Quale dei due microprocessori può lavorare con le memorie più veloci?</a:t>
            </a:r>
          </a:p>
          <a:p>
            <a:endParaRPr lang="it-IT" sz="2800" dirty="0" smtClean="0"/>
          </a:p>
        </p:txBody>
      </p:sp>
      <p:sp>
        <p:nvSpPr>
          <p:cNvPr id="7" name="Cornice 6"/>
          <p:cNvSpPr/>
          <p:nvPr/>
        </p:nvSpPr>
        <p:spPr>
          <a:xfrm>
            <a:off x="-243069" y="2029132"/>
            <a:ext cx="6718301" cy="712519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670551" y="2276964"/>
            <a:ext cx="347344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Quale dei due ha già integrata la gestione della grafica?</a:t>
            </a:r>
          </a:p>
          <a:p>
            <a:endParaRPr lang="it-IT" sz="2800" dirty="0" smtClean="0"/>
          </a:p>
        </p:txBody>
      </p:sp>
      <p:sp>
        <p:nvSpPr>
          <p:cNvPr id="9" name="Cornice 8"/>
          <p:cNvSpPr/>
          <p:nvPr/>
        </p:nvSpPr>
        <p:spPr>
          <a:xfrm>
            <a:off x="-521143" y="4306096"/>
            <a:ext cx="6718301" cy="712519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7" grpId="1" animBg="1"/>
      <p:bldP spid="8" grpId="0"/>
      <p:bldP spid="9" grpId="0" animBg="1"/>
      <p:bldP spid="9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19776" y="274638"/>
            <a:ext cx="2867024" cy="1143000"/>
          </a:xfrm>
        </p:spPr>
        <p:txBody>
          <a:bodyPr/>
          <a:lstStyle/>
          <a:p>
            <a:r>
              <a:rPr lang="it-IT" dirty="0" smtClean="0"/>
              <a:t>Esercizio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19776" y="1417638"/>
            <a:ext cx="2867023" cy="4708525"/>
          </a:xfrm>
        </p:spPr>
        <p:txBody>
          <a:bodyPr/>
          <a:lstStyle/>
          <a:p>
            <a:r>
              <a:rPr lang="it-IT" dirty="0" smtClean="0"/>
              <a:t>Quale tra questi due processori è migliore per un dispositivo portatile?</a:t>
            </a:r>
            <a:endParaRPr lang="it-IT" dirty="0"/>
          </a:p>
        </p:txBody>
      </p:sp>
      <p:pic>
        <p:nvPicPr>
          <p:cNvPr id="4" name="Immagine 3" descr="Schermata 2013-05-12 a 18.58.3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81977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</a:t>
            </a:r>
            <a:r>
              <a:rPr lang="it-IT" dirty="0" smtClean="0"/>
              <a:t>sercizio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30737"/>
            <a:ext cx="8229600" cy="2272188"/>
          </a:xfrm>
        </p:spPr>
        <p:txBody>
          <a:bodyPr/>
          <a:lstStyle/>
          <a:p>
            <a:r>
              <a:rPr lang="it-IT" dirty="0" smtClean="0"/>
              <a:t>Supponendo di avere una pipeline da </a:t>
            </a:r>
            <a:r>
              <a:rPr lang="it-IT" dirty="0" err="1" smtClean="0"/>
              <a:t>3</a:t>
            </a:r>
            <a:r>
              <a:rPr lang="it-IT" dirty="0" smtClean="0"/>
              <a:t> elementi e che ciascuna fase sia eseguita in 0,5 </a:t>
            </a:r>
            <a:r>
              <a:rPr lang="it-IT" dirty="0" err="1" smtClean="0"/>
              <a:t>ns</a:t>
            </a:r>
            <a:r>
              <a:rPr lang="it-IT" dirty="0" smtClean="0"/>
              <a:t>, nell’ipotesi migliori quante operazioni possono essere eseguite al secondo?</a:t>
            </a:r>
          </a:p>
          <a:p>
            <a:endParaRPr lang="it-IT" dirty="0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609600" y="5467813"/>
            <a:ext cx="8229600" cy="22721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SOLUZIONE: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it-IT" dirty="0" err="1" smtClean="0"/>
              <a:t>3</a:t>
            </a:r>
            <a:r>
              <a:rPr lang="it-IT" dirty="0" smtClean="0"/>
              <a:t> operazioni concluse in </a:t>
            </a:r>
            <a:r>
              <a:rPr lang="it-IT" dirty="0" err="1" smtClean="0"/>
              <a:t>7</a:t>
            </a:r>
            <a:r>
              <a:rPr lang="it-IT" dirty="0" smtClean="0"/>
              <a:t> fasi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it-IT" dirty="0" err="1" smtClean="0"/>
              <a:t>T=</a:t>
            </a:r>
            <a:r>
              <a:rPr lang="it-IT" dirty="0" smtClean="0"/>
              <a:t> </a:t>
            </a:r>
            <a:r>
              <a:rPr lang="it-IT" dirty="0" err="1" smtClean="0"/>
              <a:t>7</a:t>
            </a:r>
            <a:r>
              <a:rPr lang="it-IT" dirty="0" smtClean="0"/>
              <a:t> </a:t>
            </a:r>
            <a:r>
              <a:rPr lang="it-IT" dirty="0" err="1" smtClean="0"/>
              <a:t>x</a:t>
            </a:r>
            <a:r>
              <a:rPr lang="it-IT" dirty="0" smtClean="0"/>
              <a:t> 0,5 </a:t>
            </a:r>
            <a:r>
              <a:rPr lang="it-IT" dirty="0" err="1" smtClean="0"/>
              <a:t>ns</a:t>
            </a:r>
            <a:r>
              <a:rPr lang="it-IT" dirty="0" smtClean="0"/>
              <a:t> = 3,5 </a:t>
            </a:r>
            <a:r>
              <a:rPr lang="it-IT" dirty="0" err="1" smtClean="0"/>
              <a:t>ns</a:t>
            </a:r>
            <a:endParaRPr lang="it-IT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it-IT" dirty="0" smtClean="0"/>
              <a:t>3:3,5 = X:1 </a:t>
            </a:r>
            <a:r>
              <a:rPr lang="it-IT" dirty="0" smtClean="0">
                <a:sym typeface="Wingdings"/>
              </a:rPr>
              <a:t> X = 3 x 1 / 3,5 x 10^-9 = 857142857,1 ips = 857,1 Mips</a:t>
            </a:r>
            <a:endParaRPr lang="it-IT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it-IT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0" y="3242773"/>
          <a:ext cx="9144003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</a:tblGrid>
              <a:tr h="370840">
                <a:tc>
                  <a:txBody>
                    <a:bodyPr/>
                    <a:lstStyle/>
                    <a:p>
                      <a:r>
                        <a:rPr lang="it-IT" b="0" dirty="0" err="1" smtClean="0">
                          <a:solidFill>
                            <a:schemeClr val="tx1"/>
                          </a:solidFill>
                        </a:rPr>
                        <a:t>Istr</a:t>
                      </a:r>
                      <a:r>
                        <a:rPr lang="it-IT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b="0" baseline="0" dirty="0" err="1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IF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EX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MEM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WB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Istr</a:t>
                      </a:r>
                      <a:r>
                        <a:rPr lang="it-IT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it-IT" baseline="0" dirty="0" err="1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IF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EX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MEM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WB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Istr</a:t>
                      </a:r>
                      <a:r>
                        <a:rPr lang="it-IT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IF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EX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MEM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WB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0000"/>
                          </a:solidFill>
                        </a:rPr>
                        <a:t>tempo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5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6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7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8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9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0000"/>
                          </a:solidFill>
                          <a:sym typeface="Wingdings"/>
                        </a:rPr>
                        <a:t>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" name="Freccia angolare in su 8"/>
          <p:cNvSpPr/>
          <p:nvPr/>
        </p:nvSpPr>
        <p:spPr>
          <a:xfrm>
            <a:off x="5870127" y="2984706"/>
            <a:ext cx="1316519" cy="2064888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40770"/>
            <a:ext cx="8229600" cy="4525963"/>
          </a:xfrm>
        </p:spPr>
        <p:txBody>
          <a:bodyPr/>
          <a:lstStyle/>
          <a:p>
            <a:r>
              <a:rPr lang="it-IT" dirty="0" smtClean="0"/>
              <a:t>Aumentando il numero di elementi a </a:t>
            </a:r>
            <a:r>
              <a:rPr lang="it-IT" dirty="0" err="1" smtClean="0"/>
              <a:t>5</a:t>
            </a:r>
            <a:r>
              <a:rPr lang="it-IT" dirty="0" smtClean="0"/>
              <a:t> si hanno dei miglioramenti nella velocità di elaborazione?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-3" y="2130253"/>
          <a:ext cx="914400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</a:tblGrid>
              <a:tr h="370840">
                <a:tc>
                  <a:txBody>
                    <a:bodyPr/>
                    <a:lstStyle/>
                    <a:p>
                      <a:r>
                        <a:rPr lang="it-IT" b="0" dirty="0" err="1" smtClean="0">
                          <a:solidFill>
                            <a:schemeClr val="tx1"/>
                          </a:solidFill>
                        </a:rPr>
                        <a:t>Istr</a:t>
                      </a:r>
                      <a:r>
                        <a:rPr lang="it-IT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b="0" baseline="0" dirty="0" err="1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IF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EX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MEM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WB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Istr</a:t>
                      </a:r>
                      <a:r>
                        <a:rPr lang="it-IT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it-IT" baseline="0" dirty="0" err="1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IF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EX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MEM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WB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Istr</a:t>
                      </a:r>
                      <a:r>
                        <a:rPr lang="it-IT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IF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EX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MEM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WB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Istr</a:t>
                      </a:r>
                      <a:r>
                        <a:rPr lang="it-IT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IF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EX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MEM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WB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Istr</a:t>
                      </a:r>
                      <a:r>
                        <a:rPr lang="it-IT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5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solidFill>
                          <a:srgbClr val="0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IF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EX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MEM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WB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0000"/>
                          </a:solidFill>
                        </a:rPr>
                        <a:t>tempo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5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6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7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8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000000"/>
                          </a:solidFill>
                        </a:rPr>
                        <a:t>9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0000"/>
                          </a:solidFill>
                          <a:sym typeface="Wingdings"/>
                        </a:rPr>
                        <a:t></a:t>
                      </a:r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Segnaposto contenuto 2"/>
          <p:cNvSpPr txBox="1">
            <a:spLocks/>
          </p:cNvSpPr>
          <p:nvPr/>
        </p:nvSpPr>
        <p:spPr>
          <a:xfrm>
            <a:off x="609600" y="5467813"/>
            <a:ext cx="8229600" cy="22721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SOLUZIONE: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it-IT" dirty="0" err="1"/>
              <a:t>5</a:t>
            </a:r>
            <a:r>
              <a:rPr lang="it-IT" dirty="0" smtClean="0"/>
              <a:t> operazioni concluse in </a:t>
            </a:r>
            <a:r>
              <a:rPr lang="it-IT" dirty="0" err="1"/>
              <a:t>9</a:t>
            </a:r>
            <a:r>
              <a:rPr lang="it-IT" dirty="0" smtClean="0"/>
              <a:t> fasi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it-IT" dirty="0" err="1" smtClean="0"/>
              <a:t>T=</a:t>
            </a:r>
            <a:r>
              <a:rPr lang="it-IT" dirty="0" smtClean="0"/>
              <a:t> </a:t>
            </a:r>
            <a:r>
              <a:rPr lang="it-IT" dirty="0" err="1"/>
              <a:t>9</a:t>
            </a:r>
            <a:r>
              <a:rPr lang="it-IT" dirty="0" smtClean="0"/>
              <a:t> </a:t>
            </a:r>
            <a:r>
              <a:rPr lang="it-IT" dirty="0" err="1" smtClean="0"/>
              <a:t>x</a:t>
            </a:r>
            <a:r>
              <a:rPr lang="it-IT" dirty="0" smtClean="0"/>
              <a:t> 0,5 </a:t>
            </a:r>
            <a:r>
              <a:rPr lang="it-IT" dirty="0" err="1" smtClean="0"/>
              <a:t>ns</a:t>
            </a:r>
            <a:r>
              <a:rPr lang="it-IT" dirty="0" smtClean="0"/>
              <a:t> = 4,5 </a:t>
            </a:r>
            <a:r>
              <a:rPr lang="it-IT" dirty="0" err="1" smtClean="0"/>
              <a:t>ns</a:t>
            </a:r>
            <a:endParaRPr lang="it-IT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it-IT" dirty="0" smtClean="0"/>
              <a:t>5:</a:t>
            </a:r>
            <a:r>
              <a:rPr lang="it-IT" dirty="0"/>
              <a:t>4</a:t>
            </a:r>
            <a:r>
              <a:rPr lang="it-IT" dirty="0" smtClean="0"/>
              <a:t>,5 = X:1 </a:t>
            </a:r>
            <a:r>
              <a:rPr lang="it-IT" dirty="0" smtClean="0">
                <a:sym typeface="Wingdings"/>
              </a:rPr>
              <a:t> X = 5 x 1 / 4,5 x 10^-9 = 1111111111 ips = 1111 Mips = 1 Gips</a:t>
            </a:r>
            <a:endParaRPr lang="it-IT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it-IT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MICROPROCESSORE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Detta anche </a:t>
            </a:r>
            <a:r>
              <a:rPr lang="it-IT" i="1" dirty="0" smtClean="0"/>
              <a:t>erroneamente </a:t>
            </a:r>
            <a:r>
              <a:rPr lang="it-IT" dirty="0" smtClean="0"/>
              <a:t>CPU</a:t>
            </a:r>
          </a:p>
          <a:p>
            <a:r>
              <a:rPr lang="it-IT" dirty="0" smtClean="0"/>
              <a:t>Infatti </a:t>
            </a:r>
            <a:r>
              <a:rPr lang="it-IT" dirty="0"/>
              <a:t>CPU (</a:t>
            </a:r>
            <a:r>
              <a:rPr lang="it-IT" dirty="0" err="1"/>
              <a:t>Central</a:t>
            </a:r>
            <a:r>
              <a:rPr lang="it-IT" dirty="0"/>
              <a:t> Processing </a:t>
            </a:r>
            <a:r>
              <a:rPr lang="it-IT" dirty="0" err="1"/>
              <a:t>Unit</a:t>
            </a:r>
            <a:r>
              <a:rPr lang="it-IT" dirty="0"/>
              <a:t>) indica genericamente il blocco funzionale di elaborazione principale di un sistema programmabile </a:t>
            </a:r>
            <a:r>
              <a:rPr lang="it-IT" dirty="0" smtClean="0"/>
              <a:t>mentre</a:t>
            </a:r>
          </a:p>
          <a:p>
            <a:r>
              <a:rPr lang="it-IT" dirty="0" smtClean="0"/>
              <a:t> microprocessore </a:t>
            </a:r>
            <a:r>
              <a:rPr lang="it-IT" dirty="0"/>
              <a:t>(detto anche MPU = Micro </a:t>
            </a:r>
            <a:r>
              <a:rPr lang="it-IT" dirty="0" err="1"/>
              <a:t>Processor</a:t>
            </a:r>
            <a:r>
              <a:rPr lang="it-IT" dirty="0"/>
              <a:t> </a:t>
            </a:r>
            <a:r>
              <a:rPr lang="it-IT" dirty="0" err="1"/>
              <a:t>Unit</a:t>
            </a:r>
            <a:r>
              <a:rPr lang="it-IT" dirty="0"/>
              <a:t>) indica un tipo di tecnologia elettronica in cui tutte le funzioni di una CPU sono integrate in un unico componente.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71749"/>
            <a:ext cx="8229600" cy="2044621"/>
          </a:xfrm>
        </p:spPr>
        <p:txBody>
          <a:bodyPr/>
          <a:lstStyle/>
          <a:p>
            <a:r>
              <a:rPr lang="it-IT" dirty="0" smtClean="0"/>
              <a:t>In quanto tempo dovrebbe essere eseguita una fase della pipeline più lenta tra le </a:t>
            </a:r>
            <a:r>
              <a:rPr lang="it-IT" dirty="0" err="1" smtClean="0"/>
              <a:t>2</a:t>
            </a:r>
            <a:r>
              <a:rPr lang="it-IT" dirty="0" smtClean="0"/>
              <a:t> per ottenere la stessa velocità di elaborazione?</a:t>
            </a:r>
          </a:p>
          <a:p>
            <a:endParaRPr lang="it-IT" dirty="0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457200" y="2215007"/>
            <a:ext cx="8229600" cy="991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Il miglioramento sarà:  1111 </a:t>
            </a:r>
            <a:r>
              <a:rPr kumimoji="0" lang="it-IT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</a:t>
            </a: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857,1 = 253,9 </a:t>
            </a:r>
            <a:r>
              <a:rPr kumimoji="0" lang="it-IT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Mips</a:t>
            </a:r>
            <a:endParaRPr kumimoji="0" lang="it-IT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457200" y="3206339"/>
            <a:ext cx="8229600" cy="991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457200" y="3206338"/>
            <a:ext cx="8229600" cy="30824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 ottenere</a:t>
            </a:r>
            <a:r>
              <a:rPr kumimoji="0" lang="it-IT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le stesse prestazioni, 1111 </a:t>
            </a:r>
            <a:r>
              <a:rPr kumimoji="0" lang="it-IT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Mips</a:t>
            </a:r>
            <a:r>
              <a:rPr kumimoji="0" lang="it-IT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con la pipeline di </a:t>
            </a:r>
            <a:r>
              <a:rPr kumimoji="0" lang="it-IT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it-IT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elementi, dobbiamo prima calcolare il tempo complessivo in cui la p3 esegue le istruzioni</a:t>
            </a:r>
            <a:r>
              <a:rPr lang="it-IT" sz="2800" dirty="0" smtClean="0"/>
              <a:t>: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3:</a:t>
            </a:r>
            <a:r>
              <a:rPr kumimoji="0" lang="it-IT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T= 1111:1 </a:t>
            </a:r>
            <a:r>
              <a:rPr kumimoji="0" lang="it-IT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/>
              </a:rPr>
              <a:t> T= 3 x 1/1111 x 10^6 = 2,7 ns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it-IT" sz="2800" baseline="0" dirty="0" smtClean="0">
                <a:sym typeface="Wingdings"/>
              </a:rPr>
              <a:t>Poiché la p3</a:t>
            </a:r>
            <a:r>
              <a:rPr lang="it-IT" sz="2800" dirty="0" smtClean="0">
                <a:sym typeface="Wingdings"/>
              </a:rPr>
              <a:t> utilizza </a:t>
            </a:r>
            <a:r>
              <a:rPr lang="it-IT" sz="2800" dirty="0" err="1" smtClean="0">
                <a:sym typeface="Wingdings"/>
              </a:rPr>
              <a:t>7</a:t>
            </a:r>
            <a:r>
              <a:rPr lang="it-IT" sz="2800" dirty="0" smtClean="0">
                <a:sym typeface="Wingdings"/>
              </a:rPr>
              <a:t> fasi, allora ogni fase è eseguita in </a:t>
            </a:r>
            <a:r>
              <a:rPr lang="it-IT" sz="2800" dirty="0" err="1" smtClean="0">
                <a:sym typeface="Wingdings"/>
              </a:rPr>
              <a:t>t</a:t>
            </a:r>
            <a:r>
              <a:rPr lang="it-IT" sz="2800" dirty="0" smtClean="0">
                <a:sym typeface="Wingdings"/>
              </a:rPr>
              <a:t> = 2,7 :7= 0,39 </a:t>
            </a:r>
            <a:r>
              <a:rPr lang="it-IT" sz="2800" dirty="0" err="1" smtClean="0">
                <a:sym typeface="Wingdings"/>
              </a:rPr>
              <a:t>ns</a:t>
            </a:r>
            <a:endParaRPr kumimoji="0" lang="it-IT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Esercizio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Nel progetto di un microprocessore si utilizza una pipeline da </a:t>
            </a:r>
            <a:r>
              <a:rPr lang="it-IT" dirty="0" err="1" smtClean="0"/>
              <a:t>8</a:t>
            </a:r>
            <a:r>
              <a:rPr lang="it-IT" dirty="0" smtClean="0"/>
              <a:t> elementi con velocità di </a:t>
            </a:r>
            <a:r>
              <a:rPr lang="it-IT" dirty="0" err="1" smtClean="0"/>
              <a:t>1</a:t>
            </a:r>
            <a:r>
              <a:rPr lang="it-IT" dirty="0" smtClean="0"/>
              <a:t> </a:t>
            </a:r>
            <a:r>
              <a:rPr lang="it-IT" dirty="0" err="1" smtClean="0"/>
              <a:t>ns</a:t>
            </a:r>
            <a:r>
              <a:rPr lang="it-IT" dirty="0" smtClean="0"/>
              <a:t> per fase.</a:t>
            </a:r>
          </a:p>
          <a:p>
            <a:r>
              <a:rPr lang="it-IT" dirty="0" smtClean="0"/>
              <a:t>Si vuole realizzare una versione di dimensioni più ridotte della pipeline ch mantenga le stesse prestazioni.</a:t>
            </a:r>
          </a:p>
          <a:p>
            <a:r>
              <a:rPr lang="it-IT" dirty="0" smtClean="0"/>
              <a:t>La tecnologia consente di scendere fino a 0,5ns per fase.</a:t>
            </a:r>
          </a:p>
          <a:p>
            <a:r>
              <a:rPr lang="it-IT" dirty="0" smtClean="0"/>
              <a:t>Da quanti elementi sarà composta questa pipeline?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Struttura</a:t>
            </a:r>
            <a:endParaRPr lang="it-IT" dirty="0"/>
          </a:p>
        </p:txBody>
      </p:sp>
      <p:sp>
        <p:nvSpPr>
          <p:cNvPr id="6" name="Cornice 5"/>
          <p:cNvSpPr/>
          <p:nvPr/>
        </p:nvSpPr>
        <p:spPr>
          <a:xfrm>
            <a:off x="1110329" y="1600200"/>
            <a:ext cx="6923342" cy="4858944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Bus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292292" y="2400881"/>
            <a:ext cx="4723981" cy="43370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LOGICA I/O</a:t>
            </a:r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2292292" y="3066932"/>
            <a:ext cx="1332008" cy="58860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REGISTRI </a:t>
            </a:r>
            <a:r>
              <a:rPr lang="it-IT" dirty="0" err="1" smtClean="0"/>
              <a:t>DI</a:t>
            </a:r>
            <a:r>
              <a:rPr lang="it-IT" dirty="0" smtClean="0"/>
              <a:t> INDIRIZZI</a:t>
            </a:r>
            <a:endParaRPr lang="it-IT" dirty="0"/>
          </a:p>
        </p:txBody>
      </p:sp>
      <p:sp>
        <p:nvSpPr>
          <p:cNvPr id="10" name="Rettangolo 9"/>
          <p:cNvSpPr/>
          <p:nvPr/>
        </p:nvSpPr>
        <p:spPr>
          <a:xfrm>
            <a:off x="2292292" y="3863181"/>
            <a:ext cx="1332008" cy="5668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UNITA’ </a:t>
            </a:r>
            <a:r>
              <a:rPr lang="it-IT" dirty="0" err="1" smtClean="0"/>
              <a:t>DI</a:t>
            </a:r>
            <a:r>
              <a:rPr lang="it-IT" dirty="0" smtClean="0"/>
              <a:t> CONTROLLO</a:t>
            </a:r>
            <a:endParaRPr lang="it-IT" dirty="0"/>
          </a:p>
        </p:txBody>
      </p:sp>
      <p:sp>
        <p:nvSpPr>
          <p:cNvPr id="11" name="Rettangolo 10"/>
          <p:cNvSpPr/>
          <p:nvPr/>
        </p:nvSpPr>
        <p:spPr>
          <a:xfrm>
            <a:off x="2292292" y="4693937"/>
            <a:ext cx="1332008" cy="58481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ALU</a:t>
            </a:r>
            <a:endParaRPr lang="it-IT" dirty="0"/>
          </a:p>
        </p:txBody>
      </p:sp>
      <p:sp>
        <p:nvSpPr>
          <p:cNvPr id="12" name="Rettangolo 11"/>
          <p:cNvSpPr/>
          <p:nvPr/>
        </p:nvSpPr>
        <p:spPr>
          <a:xfrm>
            <a:off x="5684265" y="3066932"/>
            <a:ext cx="1332008" cy="58860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CACHE INTERNA</a:t>
            </a:r>
            <a:endParaRPr lang="it-IT" dirty="0"/>
          </a:p>
        </p:txBody>
      </p:sp>
      <p:sp>
        <p:nvSpPr>
          <p:cNvPr id="13" name="Rettangolo 12"/>
          <p:cNvSpPr/>
          <p:nvPr/>
        </p:nvSpPr>
        <p:spPr>
          <a:xfrm>
            <a:off x="5712757" y="3900872"/>
            <a:ext cx="1332008" cy="58860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REGISTRI DATI</a:t>
            </a:r>
            <a:endParaRPr lang="it-IT" dirty="0"/>
          </a:p>
        </p:txBody>
      </p:sp>
      <p:sp>
        <p:nvSpPr>
          <p:cNvPr id="14" name="Rettangolo 13"/>
          <p:cNvSpPr/>
          <p:nvPr/>
        </p:nvSpPr>
        <p:spPr>
          <a:xfrm>
            <a:off x="5697269" y="4706329"/>
            <a:ext cx="1332008" cy="58860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LOGICA </a:t>
            </a:r>
            <a:r>
              <a:rPr lang="it-IT" dirty="0" err="1" smtClean="0"/>
              <a:t>DI</a:t>
            </a:r>
            <a:r>
              <a:rPr lang="it-IT" dirty="0" smtClean="0"/>
              <a:t> CONTROLLO</a:t>
            </a: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4414211" y="2896546"/>
            <a:ext cx="495631" cy="272616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/>
              <a:t>B</a:t>
            </a:r>
            <a:endParaRPr lang="it-IT" dirty="0" smtClean="0"/>
          </a:p>
          <a:p>
            <a:pPr algn="ctr"/>
            <a:r>
              <a:rPr lang="it-IT" sz="1600" dirty="0" err="1" smtClean="0"/>
              <a:t>U</a:t>
            </a:r>
            <a:endParaRPr lang="it-IT" sz="1600" dirty="0" smtClean="0"/>
          </a:p>
          <a:p>
            <a:pPr algn="ctr"/>
            <a:r>
              <a:rPr lang="it-IT" sz="1600" dirty="0" err="1" smtClean="0"/>
              <a:t>S</a:t>
            </a:r>
            <a:endParaRPr lang="it-IT" sz="1600" dirty="0" smtClean="0"/>
          </a:p>
          <a:p>
            <a:pPr algn="ctr"/>
            <a:endParaRPr lang="it-IT" sz="1600" dirty="0" smtClean="0"/>
          </a:p>
          <a:p>
            <a:pPr algn="ctr"/>
            <a:r>
              <a:rPr lang="it-IT" sz="1600" dirty="0" smtClean="0"/>
              <a:t>I</a:t>
            </a:r>
          </a:p>
          <a:p>
            <a:pPr algn="ctr"/>
            <a:r>
              <a:rPr lang="it-IT" sz="1600" dirty="0" err="1" smtClean="0"/>
              <a:t>N</a:t>
            </a:r>
            <a:endParaRPr lang="it-IT" sz="1600" dirty="0" smtClean="0"/>
          </a:p>
          <a:p>
            <a:pPr algn="ctr"/>
            <a:r>
              <a:rPr lang="it-IT" sz="1600" dirty="0" err="1" smtClean="0"/>
              <a:t>T</a:t>
            </a:r>
            <a:endParaRPr lang="it-IT" sz="1600" dirty="0" smtClean="0"/>
          </a:p>
          <a:p>
            <a:pPr algn="ctr"/>
            <a:r>
              <a:rPr lang="it-IT" sz="1600" dirty="0"/>
              <a:t>E</a:t>
            </a:r>
            <a:endParaRPr lang="it-IT" sz="1600" dirty="0" smtClean="0"/>
          </a:p>
          <a:p>
            <a:pPr algn="ctr"/>
            <a:r>
              <a:rPr lang="it-IT" sz="1600" dirty="0" err="1" smtClean="0"/>
              <a:t>R</a:t>
            </a:r>
            <a:endParaRPr lang="it-IT" sz="1600" dirty="0" smtClean="0"/>
          </a:p>
          <a:p>
            <a:pPr algn="ctr"/>
            <a:r>
              <a:rPr lang="it-IT" sz="1600" dirty="0" err="1" smtClean="0"/>
              <a:t>N</a:t>
            </a:r>
            <a:endParaRPr lang="it-IT" sz="1600" dirty="0" smtClean="0"/>
          </a:p>
          <a:p>
            <a:pPr algn="ctr"/>
            <a:r>
              <a:rPr lang="it-IT" dirty="0"/>
              <a:t>O</a:t>
            </a:r>
            <a:endParaRPr lang="it-IT" dirty="0" smtClean="0"/>
          </a:p>
        </p:txBody>
      </p:sp>
      <p:sp>
        <p:nvSpPr>
          <p:cNvPr id="16" name="CasellaDiTesto 15"/>
          <p:cNvSpPr txBox="1"/>
          <p:nvPr/>
        </p:nvSpPr>
        <p:spPr>
          <a:xfrm>
            <a:off x="1734708" y="1595424"/>
            <a:ext cx="1905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BUS INDIRIZZI</a:t>
            </a:r>
          </a:p>
          <a:p>
            <a:endParaRPr lang="it-IT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5761707" y="1610913"/>
            <a:ext cx="1796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BUS DATI</a:t>
            </a:r>
          </a:p>
        </p:txBody>
      </p:sp>
      <p:cxnSp>
        <p:nvCxnSpPr>
          <p:cNvPr id="19" name="Connettore 2 18"/>
          <p:cNvCxnSpPr/>
          <p:nvPr/>
        </p:nvCxnSpPr>
        <p:spPr>
          <a:xfrm rot="5400000" flipH="1" flipV="1">
            <a:off x="2214830" y="2276964"/>
            <a:ext cx="557624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/>
          <p:nvPr/>
        </p:nvCxnSpPr>
        <p:spPr>
          <a:xfrm rot="5400000" flipH="1" flipV="1">
            <a:off x="5986273" y="2284709"/>
            <a:ext cx="48017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stCxn id="8" idx="3"/>
          </p:cNvCxnSpPr>
          <p:nvPr/>
        </p:nvCxnSpPr>
        <p:spPr>
          <a:xfrm flipV="1">
            <a:off x="3624300" y="3345744"/>
            <a:ext cx="805400" cy="1549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>
            <a:endCxn id="15" idx="1"/>
          </p:cNvCxnSpPr>
          <p:nvPr/>
        </p:nvCxnSpPr>
        <p:spPr>
          <a:xfrm flipV="1">
            <a:off x="3639788" y="4259627"/>
            <a:ext cx="774423" cy="1549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>
            <a:stCxn id="11" idx="3"/>
          </p:cNvCxnSpPr>
          <p:nvPr/>
        </p:nvCxnSpPr>
        <p:spPr>
          <a:xfrm>
            <a:off x="3624300" y="4986346"/>
            <a:ext cx="820888" cy="1678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>
            <a:endCxn id="12" idx="1"/>
          </p:cNvCxnSpPr>
          <p:nvPr/>
        </p:nvCxnSpPr>
        <p:spPr>
          <a:xfrm>
            <a:off x="4894354" y="3330254"/>
            <a:ext cx="789911" cy="3098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>
            <a:stCxn id="15" idx="3"/>
          </p:cNvCxnSpPr>
          <p:nvPr/>
        </p:nvCxnSpPr>
        <p:spPr>
          <a:xfrm flipV="1">
            <a:off x="4909842" y="4228648"/>
            <a:ext cx="696981" cy="3097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4 39"/>
          <p:cNvCxnSpPr>
            <a:stCxn id="7" idx="3"/>
            <a:endCxn id="14" idx="3"/>
          </p:cNvCxnSpPr>
          <p:nvPr/>
        </p:nvCxnSpPr>
        <p:spPr>
          <a:xfrm>
            <a:off x="7016273" y="2617735"/>
            <a:ext cx="13004" cy="2382896"/>
          </a:xfrm>
          <a:prstGeom prst="bentConnector3">
            <a:avLst>
              <a:gd name="adj1" fmla="val 1857921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/>
          <p:cNvCxnSpPr>
            <a:endCxn id="12" idx="3"/>
          </p:cNvCxnSpPr>
          <p:nvPr/>
        </p:nvCxnSpPr>
        <p:spPr>
          <a:xfrm rot="10800000" flipV="1">
            <a:off x="7016273" y="3345744"/>
            <a:ext cx="216838" cy="154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/>
          <p:cNvCxnSpPr>
            <a:endCxn id="13" idx="3"/>
          </p:cNvCxnSpPr>
          <p:nvPr/>
        </p:nvCxnSpPr>
        <p:spPr>
          <a:xfrm rot="10800000">
            <a:off x="7044766" y="4195175"/>
            <a:ext cx="203835" cy="24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4 45"/>
          <p:cNvCxnSpPr>
            <a:stCxn id="8" idx="1"/>
            <a:endCxn id="14" idx="2"/>
          </p:cNvCxnSpPr>
          <p:nvPr/>
        </p:nvCxnSpPr>
        <p:spPr>
          <a:xfrm rot="10800000" flipH="1" flipV="1">
            <a:off x="2292291" y="3361234"/>
            <a:ext cx="4070981" cy="1933698"/>
          </a:xfrm>
          <a:prstGeom prst="bentConnector4">
            <a:avLst>
              <a:gd name="adj1" fmla="val -5615"/>
              <a:gd name="adj2" fmla="val 123036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2 50"/>
          <p:cNvCxnSpPr/>
          <p:nvPr/>
        </p:nvCxnSpPr>
        <p:spPr>
          <a:xfrm rot="5400000">
            <a:off x="6528367" y="5599474"/>
            <a:ext cx="542134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CasellaDiTesto 51"/>
          <p:cNvSpPr txBox="1"/>
          <p:nvPr/>
        </p:nvSpPr>
        <p:spPr>
          <a:xfrm>
            <a:off x="5482915" y="5793094"/>
            <a:ext cx="2880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SEGNALI </a:t>
            </a:r>
            <a:r>
              <a:rPr lang="it-IT" dirty="0" err="1" smtClean="0"/>
              <a:t>DI</a:t>
            </a:r>
            <a:r>
              <a:rPr lang="it-IT" dirty="0" smtClean="0"/>
              <a:t> CONTROLLO</a:t>
            </a:r>
            <a:endParaRPr lang="it-IT" dirty="0"/>
          </a:p>
        </p:txBody>
      </p:sp>
      <p:cxnSp>
        <p:nvCxnSpPr>
          <p:cNvPr id="55" name="Connettore 2 54"/>
          <p:cNvCxnSpPr>
            <a:endCxn id="10" idx="1"/>
          </p:cNvCxnSpPr>
          <p:nvPr/>
        </p:nvCxnSpPr>
        <p:spPr>
          <a:xfrm>
            <a:off x="2044477" y="4120221"/>
            <a:ext cx="247815" cy="263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2 58"/>
          <p:cNvCxnSpPr/>
          <p:nvPr/>
        </p:nvCxnSpPr>
        <p:spPr>
          <a:xfrm>
            <a:off x="2044477" y="4941168"/>
            <a:ext cx="37172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Struttura</a:t>
            </a:r>
            <a:endParaRPr lang="it-IT" dirty="0"/>
          </a:p>
        </p:txBody>
      </p:sp>
      <p:sp>
        <p:nvSpPr>
          <p:cNvPr id="6" name="Cornice 5"/>
          <p:cNvSpPr/>
          <p:nvPr/>
        </p:nvSpPr>
        <p:spPr>
          <a:xfrm>
            <a:off x="1110329" y="1600200"/>
            <a:ext cx="6923342" cy="4858944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Bus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292292" y="2400881"/>
            <a:ext cx="4723981" cy="43370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LOGICA I/O</a:t>
            </a:r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2292292" y="3066932"/>
            <a:ext cx="1332008" cy="58860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REGISTRI </a:t>
            </a:r>
            <a:r>
              <a:rPr lang="it-IT" dirty="0" err="1" smtClean="0"/>
              <a:t>DI</a:t>
            </a:r>
            <a:r>
              <a:rPr lang="it-IT" dirty="0" smtClean="0"/>
              <a:t> INDIRIZZI</a:t>
            </a:r>
            <a:endParaRPr lang="it-IT" dirty="0"/>
          </a:p>
        </p:txBody>
      </p:sp>
      <p:sp>
        <p:nvSpPr>
          <p:cNvPr id="10" name="Rettangolo 9"/>
          <p:cNvSpPr/>
          <p:nvPr/>
        </p:nvSpPr>
        <p:spPr>
          <a:xfrm>
            <a:off x="2292292" y="3863181"/>
            <a:ext cx="1332008" cy="5668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UNITA’ </a:t>
            </a:r>
            <a:r>
              <a:rPr lang="it-IT" dirty="0" err="1" smtClean="0"/>
              <a:t>DI</a:t>
            </a:r>
            <a:r>
              <a:rPr lang="it-IT" dirty="0" smtClean="0"/>
              <a:t> CONTROLLO</a:t>
            </a:r>
            <a:endParaRPr lang="it-IT" dirty="0"/>
          </a:p>
        </p:txBody>
      </p:sp>
      <p:sp>
        <p:nvSpPr>
          <p:cNvPr id="11" name="Rettangolo 10"/>
          <p:cNvSpPr/>
          <p:nvPr/>
        </p:nvSpPr>
        <p:spPr>
          <a:xfrm>
            <a:off x="2292292" y="4693937"/>
            <a:ext cx="1332008" cy="58481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ALU</a:t>
            </a:r>
            <a:endParaRPr lang="it-IT" dirty="0"/>
          </a:p>
        </p:txBody>
      </p:sp>
      <p:sp>
        <p:nvSpPr>
          <p:cNvPr id="12" name="Rettangolo 11"/>
          <p:cNvSpPr/>
          <p:nvPr/>
        </p:nvSpPr>
        <p:spPr>
          <a:xfrm>
            <a:off x="5684265" y="3066932"/>
            <a:ext cx="1332008" cy="58860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CACHE INTERNA</a:t>
            </a:r>
            <a:endParaRPr lang="it-IT" dirty="0"/>
          </a:p>
        </p:txBody>
      </p:sp>
      <p:sp>
        <p:nvSpPr>
          <p:cNvPr id="13" name="Rettangolo 12"/>
          <p:cNvSpPr/>
          <p:nvPr/>
        </p:nvSpPr>
        <p:spPr>
          <a:xfrm>
            <a:off x="5712757" y="3900872"/>
            <a:ext cx="1332008" cy="58860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REGISTRI DATI</a:t>
            </a:r>
            <a:endParaRPr lang="it-IT" dirty="0"/>
          </a:p>
        </p:txBody>
      </p:sp>
      <p:sp>
        <p:nvSpPr>
          <p:cNvPr id="14" name="Rettangolo 13"/>
          <p:cNvSpPr/>
          <p:nvPr/>
        </p:nvSpPr>
        <p:spPr>
          <a:xfrm>
            <a:off x="5697269" y="4706329"/>
            <a:ext cx="1332008" cy="58860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LOGICA </a:t>
            </a:r>
            <a:r>
              <a:rPr lang="it-IT" dirty="0" err="1" smtClean="0"/>
              <a:t>DI</a:t>
            </a:r>
            <a:r>
              <a:rPr lang="it-IT" dirty="0" smtClean="0"/>
              <a:t> CONTROLLO</a:t>
            </a: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4414211" y="2896546"/>
            <a:ext cx="495631" cy="272616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/>
              <a:t>B</a:t>
            </a:r>
            <a:endParaRPr lang="it-IT" dirty="0" smtClean="0"/>
          </a:p>
          <a:p>
            <a:pPr algn="ctr"/>
            <a:r>
              <a:rPr lang="it-IT" sz="1600" dirty="0" err="1" smtClean="0"/>
              <a:t>U</a:t>
            </a:r>
            <a:endParaRPr lang="it-IT" sz="1600" dirty="0" smtClean="0"/>
          </a:p>
          <a:p>
            <a:pPr algn="ctr"/>
            <a:r>
              <a:rPr lang="it-IT" sz="1600" dirty="0" err="1" smtClean="0"/>
              <a:t>S</a:t>
            </a:r>
            <a:endParaRPr lang="it-IT" sz="1600" dirty="0" smtClean="0"/>
          </a:p>
          <a:p>
            <a:pPr algn="ctr"/>
            <a:endParaRPr lang="it-IT" sz="1600" dirty="0" smtClean="0"/>
          </a:p>
          <a:p>
            <a:pPr algn="ctr"/>
            <a:r>
              <a:rPr lang="it-IT" sz="1600" dirty="0" smtClean="0"/>
              <a:t>I</a:t>
            </a:r>
          </a:p>
          <a:p>
            <a:pPr algn="ctr"/>
            <a:r>
              <a:rPr lang="it-IT" sz="1600" dirty="0" err="1" smtClean="0"/>
              <a:t>N</a:t>
            </a:r>
            <a:endParaRPr lang="it-IT" sz="1600" dirty="0" smtClean="0"/>
          </a:p>
          <a:p>
            <a:pPr algn="ctr"/>
            <a:r>
              <a:rPr lang="it-IT" sz="1600" dirty="0" err="1" smtClean="0"/>
              <a:t>T</a:t>
            </a:r>
            <a:endParaRPr lang="it-IT" sz="1600" dirty="0" smtClean="0"/>
          </a:p>
          <a:p>
            <a:pPr algn="ctr"/>
            <a:r>
              <a:rPr lang="it-IT" sz="1600" dirty="0"/>
              <a:t>E</a:t>
            </a:r>
            <a:endParaRPr lang="it-IT" sz="1600" dirty="0" smtClean="0"/>
          </a:p>
          <a:p>
            <a:pPr algn="ctr"/>
            <a:r>
              <a:rPr lang="it-IT" sz="1600" dirty="0" err="1" smtClean="0"/>
              <a:t>R</a:t>
            </a:r>
            <a:endParaRPr lang="it-IT" sz="1600" dirty="0" smtClean="0"/>
          </a:p>
          <a:p>
            <a:pPr algn="ctr"/>
            <a:r>
              <a:rPr lang="it-IT" sz="1600" dirty="0" err="1" smtClean="0"/>
              <a:t>N</a:t>
            </a:r>
            <a:endParaRPr lang="it-IT" sz="1600" dirty="0" smtClean="0"/>
          </a:p>
          <a:p>
            <a:pPr algn="ctr"/>
            <a:r>
              <a:rPr lang="it-IT" dirty="0"/>
              <a:t>O</a:t>
            </a:r>
            <a:endParaRPr lang="it-IT" dirty="0" smtClean="0"/>
          </a:p>
        </p:txBody>
      </p:sp>
      <p:sp>
        <p:nvSpPr>
          <p:cNvPr id="16" name="CasellaDiTesto 15"/>
          <p:cNvSpPr txBox="1"/>
          <p:nvPr/>
        </p:nvSpPr>
        <p:spPr>
          <a:xfrm>
            <a:off x="1734708" y="1595424"/>
            <a:ext cx="1905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BUS INDIRIZZI</a:t>
            </a:r>
          </a:p>
          <a:p>
            <a:endParaRPr lang="it-IT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5761707" y="1610913"/>
            <a:ext cx="1796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BUS DATI</a:t>
            </a:r>
          </a:p>
        </p:txBody>
      </p:sp>
      <p:cxnSp>
        <p:nvCxnSpPr>
          <p:cNvPr id="19" name="Connettore 2 18"/>
          <p:cNvCxnSpPr/>
          <p:nvPr/>
        </p:nvCxnSpPr>
        <p:spPr>
          <a:xfrm rot="5400000" flipH="1" flipV="1">
            <a:off x="2214830" y="2276964"/>
            <a:ext cx="557624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/>
          <p:nvPr/>
        </p:nvCxnSpPr>
        <p:spPr>
          <a:xfrm rot="5400000" flipH="1" flipV="1">
            <a:off x="5986273" y="2284709"/>
            <a:ext cx="48017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stCxn id="8" idx="3"/>
          </p:cNvCxnSpPr>
          <p:nvPr/>
        </p:nvCxnSpPr>
        <p:spPr>
          <a:xfrm flipV="1">
            <a:off x="3624300" y="3345744"/>
            <a:ext cx="805400" cy="1549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>
            <a:endCxn id="15" idx="1"/>
          </p:cNvCxnSpPr>
          <p:nvPr/>
        </p:nvCxnSpPr>
        <p:spPr>
          <a:xfrm flipV="1">
            <a:off x="3639788" y="4259627"/>
            <a:ext cx="774423" cy="1549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>
            <a:stCxn id="11" idx="3"/>
          </p:cNvCxnSpPr>
          <p:nvPr/>
        </p:nvCxnSpPr>
        <p:spPr>
          <a:xfrm>
            <a:off x="3624300" y="4986346"/>
            <a:ext cx="820888" cy="1678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>
            <a:endCxn id="12" idx="1"/>
          </p:cNvCxnSpPr>
          <p:nvPr/>
        </p:nvCxnSpPr>
        <p:spPr>
          <a:xfrm>
            <a:off x="4894354" y="3330254"/>
            <a:ext cx="789911" cy="3098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>
            <a:stCxn id="15" idx="3"/>
          </p:cNvCxnSpPr>
          <p:nvPr/>
        </p:nvCxnSpPr>
        <p:spPr>
          <a:xfrm flipV="1">
            <a:off x="4909842" y="4228648"/>
            <a:ext cx="696981" cy="3097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4 39"/>
          <p:cNvCxnSpPr>
            <a:stCxn id="7" idx="3"/>
            <a:endCxn id="14" idx="3"/>
          </p:cNvCxnSpPr>
          <p:nvPr/>
        </p:nvCxnSpPr>
        <p:spPr>
          <a:xfrm>
            <a:off x="7016273" y="2617735"/>
            <a:ext cx="13004" cy="2382896"/>
          </a:xfrm>
          <a:prstGeom prst="bentConnector3">
            <a:avLst>
              <a:gd name="adj1" fmla="val 1857921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/>
          <p:cNvCxnSpPr>
            <a:endCxn id="12" idx="3"/>
          </p:cNvCxnSpPr>
          <p:nvPr/>
        </p:nvCxnSpPr>
        <p:spPr>
          <a:xfrm rot="10800000" flipV="1">
            <a:off x="7016273" y="3345744"/>
            <a:ext cx="216838" cy="154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/>
          <p:cNvCxnSpPr>
            <a:endCxn id="13" idx="3"/>
          </p:cNvCxnSpPr>
          <p:nvPr/>
        </p:nvCxnSpPr>
        <p:spPr>
          <a:xfrm rot="10800000">
            <a:off x="7044766" y="4195175"/>
            <a:ext cx="203835" cy="24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4 45"/>
          <p:cNvCxnSpPr>
            <a:stCxn id="8" idx="1"/>
            <a:endCxn id="14" idx="2"/>
          </p:cNvCxnSpPr>
          <p:nvPr/>
        </p:nvCxnSpPr>
        <p:spPr>
          <a:xfrm rot="10800000" flipH="1" flipV="1">
            <a:off x="2292291" y="3361234"/>
            <a:ext cx="4070981" cy="1933698"/>
          </a:xfrm>
          <a:prstGeom prst="bentConnector4">
            <a:avLst>
              <a:gd name="adj1" fmla="val -5615"/>
              <a:gd name="adj2" fmla="val 123036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2 50"/>
          <p:cNvCxnSpPr/>
          <p:nvPr/>
        </p:nvCxnSpPr>
        <p:spPr>
          <a:xfrm rot="5400000">
            <a:off x="6528367" y="5599474"/>
            <a:ext cx="542134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CasellaDiTesto 51"/>
          <p:cNvSpPr txBox="1"/>
          <p:nvPr/>
        </p:nvSpPr>
        <p:spPr>
          <a:xfrm>
            <a:off x="5482915" y="5793094"/>
            <a:ext cx="2880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SEGNALI </a:t>
            </a:r>
            <a:r>
              <a:rPr lang="it-IT" dirty="0" err="1" smtClean="0"/>
              <a:t>DI</a:t>
            </a:r>
            <a:r>
              <a:rPr lang="it-IT" dirty="0" smtClean="0"/>
              <a:t> CONTROLLO</a:t>
            </a:r>
            <a:endParaRPr lang="it-IT" dirty="0"/>
          </a:p>
        </p:txBody>
      </p:sp>
      <p:cxnSp>
        <p:nvCxnSpPr>
          <p:cNvPr id="55" name="Connettore 2 54"/>
          <p:cNvCxnSpPr>
            <a:endCxn id="10" idx="1"/>
          </p:cNvCxnSpPr>
          <p:nvPr/>
        </p:nvCxnSpPr>
        <p:spPr>
          <a:xfrm>
            <a:off x="2044477" y="4120221"/>
            <a:ext cx="247815" cy="263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2 58"/>
          <p:cNvCxnSpPr/>
          <p:nvPr/>
        </p:nvCxnSpPr>
        <p:spPr>
          <a:xfrm>
            <a:off x="2044477" y="4941168"/>
            <a:ext cx="37172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Fumetto 1 31"/>
          <p:cNvSpPr/>
          <p:nvPr/>
        </p:nvSpPr>
        <p:spPr>
          <a:xfrm>
            <a:off x="2292292" y="2084041"/>
            <a:ext cx="3748207" cy="1625010"/>
          </a:xfrm>
          <a:prstGeom prst="wedgeRectCallou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Coordina e gestisce le operazioni interne dei vari blocchi in base ai segnai ricevuti dall’esterno alle istruzioni da gestire</a:t>
            </a:r>
            <a:endParaRPr lang="it-IT" dirty="0"/>
          </a:p>
        </p:txBody>
      </p:sp>
      <p:sp>
        <p:nvSpPr>
          <p:cNvPr id="34" name="Fumetto 1 33"/>
          <p:cNvSpPr/>
          <p:nvPr/>
        </p:nvSpPr>
        <p:spPr>
          <a:xfrm>
            <a:off x="2509131" y="2525591"/>
            <a:ext cx="2400711" cy="2088594"/>
          </a:xfrm>
          <a:prstGeom prst="wedgeRect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ARITHMETIC LOGIC UNIT</a:t>
            </a:r>
          </a:p>
          <a:p>
            <a:pPr algn="ctr"/>
            <a:r>
              <a:rPr lang="it-IT" dirty="0" smtClean="0"/>
              <a:t>Esegue tutte le operazioni logico-matematiche necessarie richieste dall’unità di controllo</a:t>
            </a:r>
            <a:endParaRPr lang="it-IT" dirty="0"/>
          </a:p>
        </p:txBody>
      </p:sp>
      <p:sp>
        <p:nvSpPr>
          <p:cNvPr id="35" name="Fumetto 1 34"/>
          <p:cNvSpPr/>
          <p:nvPr/>
        </p:nvSpPr>
        <p:spPr>
          <a:xfrm>
            <a:off x="3500392" y="1788424"/>
            <a:ext cx="3732719" cy="1920627"/>
          </a:xfrm>
          <a:prstGeom prst="wedgeRectCallout">
            <a:avLst>
              <a:gd name="adj1" fmla="val 20246"/>
              <a:gd name="adj2" fmla="val 63306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Piccole aree della memoria molto veloci. Conservano i dati da elaborare e le informazioni relative alle operazioni da eseguire durante l’esecuzione delle istruzioni</a:t>
            </a:r>
            <a:endParaRPr lang="it-IT" dirty="0"/>
          </a:p>
        </p:txBody>
      </p:sp>
      <p:sp>
        <p:nvSpPr>
          <p:cNvPr id="36" name="Fumetto 1 35"/>
          <p:cNvSpPr/>
          <p:nvPr/>
        </p:nvSpPr>
        <p:spPr>
          <a:xfrm>
            <a:off x="3292540" y="418217"/>
            <a:ext cx="4628565" cy="2416371"/>
          </a:xfrm>
          <a:prstGeom prst="wedgeRectCallout">
            <a:avLst>
              <a:gd name="adj1" fmla="val 19322"/>
              <a:gd name="adj2" fmla="val 6057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Area di memoria nella quale sono inserite le istruzioni successive a quella in corso di esecuzione; in questo modo si velocizzano le operazioni</a:t>
            </a:r>
          </a:p>
          <a:p>
            <a:pPr algn="ctr"/>
            <a:r>
              <a:rPr lang="it-IT" dirty="0" smtClean="0"/>
              <a:t>Organizzata su più livelli in base alla velocità di accesso e alla frequenza di d’uso</a:t>
            </a:r>
            <a:endParaRPr lang="it-IT" dirty="0"/>
          </a:p>
        </p:txBody>
      </p:sp>
      <p:sp>
        <p:nvSpPr>
          <p:cNvPr id="37" name="Fumetto 1 36"/>
          <p:cNvSpPr/>
          <p:nvPr/>
        </p:nvSpPr>
        <p:spPr>
          <a:xfrm>
            <a:off x="2656271" y="2525591"/>
            <a:ext cx="4507142" cy="2012452"/>
          </a:xfrm>
          <a:prstGeom prst="wedgeRectCallout">
            <a:avLst>
              <a:gd name="adj1" fmla="val 18686"/>
              <a:gd name="adj2" fmla="val 6120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Insieme di circuiti che trasformano gli impulsi elettrici provenienti dall’esterno in segnali utili per l’unità di controllo e trasformano in  impulsi elettrici i comandi provenienti dall’unità di controllo.</a:t>
            </a:r>
            <a:endParaRPr lang="it-IT" dirty="0"/>
          </a:p>
        </p:txBody>
      </p:sp>
      <p:sp>
        <p:nvSpPr>
          <p:cNvPr id="38" name="Fumetto 1 37"/>
          <p:cNvSpPr/>
          <p:nvPr/>
        </p:nvSpPr>
        <p:spPr>
          <a:xfrm>
            <a:off x="2656272" y="274638"/>
            <a:ext cx="4902098" cy="2250953"/>
          </a:xfrm>
          <a:prstGeom prst="wedgeRect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Insieme di circuiti che si occupa di fornire ai bus esterni di comunicazione (dati e indirizzi) gli impulsi necessari per le comunicazioni con le periferiche e di trasformare gli impulsi ricevuti dall’esterno in segnali utili per l’unità di controllo</a:t>
            </a:r>
          </a:p>
          <a:p>
            <a:pPr algn="ctr"/>
            <a:endParaRPr lang="it-IT" dirty="0"/>
          </a:p>
        </p:txBody>
      </p:sp>
      <p:sp>
        <p:nvSpPr>
          <p:cNvPr id="39" name="Fumetto 1 38"/>
          <p:cNvSpPr/>
          <p:nvPr/>
        </p:nvSpPr>
        <p:spPr>
          <a:xfrm>
            <a:off x="4894354" y="2896546"/>
            <a:ext cx="3469415" cy="1641497"/>
          </a:xfrm>
          <a:prstGeom prst="wedgeRectCallout">
            <a:avLst>
              <a:gd name="adj1" fmla="val -55630"/>
              <a:gd name="adj2" fmla="val 350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Insieme di collegamenti elettrici che consente di trasferire dati e indirizzi tra i vari blocchi del microprocessore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xit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2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Parametri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Velocità di clock</a:t>
            </a:r>
          </a:p>
          <a:p>
            <a:r>
              <a:rPr lang="it-IT" dirty="0" smtClean="0"/>
              <a:t>Parallelismo</a:t>
            </a:r>
          </a:p>
          <a:p>
            <a:r>
              <a:rPr lang="it-IT" dirty="0" smtClean="0"/>
              <a:t>Cache</a:t>
            </a:r>
          </a:p>
          <a:p>
            <a:r>
              <a:rPr lang="it-IT" dirty="0" smtClean="0"/>
              <a:t>Numero di microprocessori (</a:t>
            </a:r>
            <a:r>
              <a:rPr lang="it-IT" dirty="0" err="1" smtClean="0"/>
              <a:t>core</a:t>
            </a:r>
            <a:r>
              <a:rPr lang="it-IT" dirty="0" smtClean="0"/>
              <a:t>)</a:t>
            </a:r>
          </a:p>
          <a:p>
            <a:r>
              <a:rPr lang="it-IT" dirty="0" smtClean="0"/>
              <a:t>firmare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Velocità di clock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Sono i numeri di impulsi inviati dal generatore di clock a tutti i dispositivi collegati alla scheda madre</a:t>
            </a:r>
          </a:p>
          <a:p>
            <a:r>
              <a:rPr lang="it-IT" dirty="0" smtClean="0"/>
              <a:t>Sincronizza tutte le operazioni</a:t>
            </a:r>
          </a:p>
          <a:p>
            <a:r>
              <a:rPr lang="it-IT" dirty="0" smtClean="0"/>
              <a:t>Da non confondere con la velocità del microprocessore</a:t>
            </a:r>
          </a:p>
          <a:p>
            <a:r>
              <a:rPr lang="it-IT" dirty="0" smtClean="0"/>
              <a:t>Si misura in “</a:t>
            </a:r>
            <a:r>
              <a:rPr lang="it-IT" dirty="0" err="1" smtClean="0"/>
              <a:t>ips</a:t>
            </a:r>
            <a:r>
              <a:rPr lang="it-IT" dirty="0" smtClean="0"/>
              <a:t>” istruzioni per secondo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Parallelismo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Numero di dati che possono essere letti o ricevuti in una singola operazione</a:t>
            </a:r>
          </a:p>
          <a:p>
            <a:r>
              <a:rPr lang="it-IT" dirty="0" smtClean="0"/>
              <a:t>Attualmente, fino a 64 bit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Cache di memoria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Solo recentemente è interna</a:t>
            </a:r>
          </a:p>
          <a:p>
            <a:r>
              <a:rPr lang="it-IT" dirty="0" smtClean="0"/>
              <a:t>Divisa su livelli</a:t>
            </a:r>
          </a:p>
          <a:p>
            <a:r>
              <a:rPr lang="it-IT" dirty="0" smtClean="0"/>
              <a:t>Consente di </a:t>
            </a:r>
            <a:r>
              <a:rPr lang="it-IT" dirty="0" err="1" smtClean="0"/>
              <a:t>pre-caricareall</a:t>
            </a:r>
            <a:r>
              <a:rPr lang="it-IT" dirty="0" smtClean="0"/>
              <a:t>’interno del microprocessore un numero elevato di istruzioni e dati di imminente elaborazione</a:t>
            </a:r>
          </a:p>
          <a:p>
            <a:r>
              <a:rPr lang="it-IT" dirty="0" smtClean="0"/>
              <a:t>Evita al microprocessore di collegarsi alle memorie esterne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Core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In un unico dispositivo sono presenti più microprocessori che svolgono i processi in parallelo</a:t>
            </a:r>
          </a:p>
          <a:p>
            <a:r>
              <a:rPr lang="it-IT" dirty="0" smtClean="0"/>
              <a:t>Ideato per evitare surriscaldamento</a:t>
            </a:r>
          </a:p>
          <a:p>
            <a:r>
              <a:rPr lang="it-IT" dirty="0" smtClean="0"/>
              <a:t>Sincronizzare i dati elaborati è piuttosto complesso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1185</Words>
  <Application>Microsoft Macintosh PowerPoint</Application>
  <PresentationFormat>Presentazione su schermo (4:3)</PresentationFormat>
  <Paragraphs>385</Paragraphs>
  <Slides>21</Slides>
  <Notes>0</Notes>
  <HiddenSlides>0</HiddenSlides>
  <MMClips>0</MMClips>
  <ScaleCrop>false</ScaleCrop>
  <HeadingPairs>
    <vt:vector size="4" baseType="variant">
      <vt:variant>
        <vt:lpstr>Modello struttura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2" baseType="lpstr">
      <vt:lpstr>Tema di Office</vt:lpstr>
      <vt:lpstr>I Microprocessori</vt:lpstr>
      <vt:lpstr>MICROPROCESSORE</vt:lpstr>
      <vt:lpstr>Struttura</vt:lpstr>
      <vt:lpstr>Struttura</vt:lpstr>
      <vt:lpstr>Parametri</vt:lpstr>
      <vt:lpstr>Velocità di clock</vt:lpstr>
      <vt:lpstr>Parallelismo</vt:lpstr>
      <vt:lpstr>Cache di memoria</vt:lpstr>
      <vt:lpstr>Core</vt:lpstr>
      <vt:lpstr>Firmware</vt:lpstr>
      <vt:lpstr>Pipeline</vt:lpstr>
      <vt:lpstr>Le 5 fasi</vt:lpstr>
      <vt:lpstr>Problemi della pipeline</vt:lpstr>
      <vt:lpstr>Soluzioni ai problemi della pipeline</vt:lpstr>
      <vt:lpstr>Confronto tra microprocessori</vt:lpstr>
      <vt:lpstr>Diapositiva 16</vt:lpstr>
      <vt:lpstr>Esercizio</vt:lpstr>
      <vt:lpstr>Esercizio</vt:lpstr>
      <vt:lpstr>Diapositiva 19</vt:lpstr>
      <vt:lpstr>Diapositiva 20</vt:lpstr>
      <vt:lpstr>Esercizio</vt:lpstr>
    </vt:vector>
  </TitlesOfParts>
  <Company>INFN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Microprocessori</dc:title>
  <dc:creator>Maria Zangoli</dc:creator>
  <cp:lastModifiedBy>Maria Zangoli</cp:lastModifiedBy>
  <cp:revision>8</cp:revision>
  <dcterms:created xsi:type="dcterms:W3CDTF">2013-05-12T13:28:00Z</dcterms:created>
  <dcterms:modified xsi:type="dcterms:W3CDTF">2013-05-12T17:45:14Z</dcterms:modified>
</cp:coreProperties>
</file>