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5" r:id="rId4"/>
    <p:sldId id="261" r:id="rId5"/>
    <p:sldId id="262" r:id="rId6"/>
    <p:sldId id="263" r:id="rId7"/>
    <p:sldId id="264" r:id="rId8"/>
    <p:sldId id="257" r:id="rId9"/>
    <p:sldId id="266" r:id="rId10"/>
    <p:sldId id="259" r:id="rId11"/>
    <p:sldId id="258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2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79C4E-0E03-4BC0-B560-DE8309617189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EDC5A-E630-4CD6-B28F-0350F0B8B43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938C-B3F5-48F5-B78B-9085DC588E9A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DB61-C115-41FC-920D-0A2312A7345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E03D6-164E-4928-AD6F-7F33F06405CC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41E9F-1904-408A-B0B0-12D84B87C06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ED14B-01E5-4AD8-9817-CEA47F548340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01DEA-610B-43B4-A3FD-7B0C612B971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66A71-DFF4-4224-91EA-61FF1E30A8B0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1296-AD9D-42C4-85A7-2E9C9BE6A58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513D-5DA9-49E9-8DDF-15F07B1096B7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D823D-3CDC-44CA-8EEE-65828E7993B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3C13F-6EF1-46F8-8140-359DFD46062E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6121F-53E8-44C8-8C53-02BB46F8CE2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6BBD5-D8B4-4B57-A11F-8001AF18BA4D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9352-AB2C-462A-A824-205888303C1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18202-09C0-4AFD-A178-CA95D27D0A7D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39B76-B9E9-460A-B100-D5968228B0A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6E67A-C5A3-4D86-B793-034CFCE9F846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A9761-F938-4982-8A01-2015864D71A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94DE-F519-4B87-B8E0-A6A1C747DAE6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184FA-CCE0-483D-B520-4FB19A3F09B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CD7C1B-5116-458C-BFAB-72CD4982FEC4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858175-9011-41E2-AF69-5A139E0037D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Il modello di Von Neumann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22530" name="Segnaposto contenuto 3" descr="Schermata 2013-04-20 a 12.13.21.png"/>
          <p:cNvPicPr>
            <a:picLocks noGrp="1" noChangeAspect="1"/>
          </p:cNvPicPr>
          <p:nvPr>
            <p:ph idx="1"/>
          </p:nvPr>
        </p:nvPicPr>
        <p:blipFill>
          <a:blip r:embed="rId2"/>
          <a:srcRect t="-71135" b="-71135"/>
          <a:stretch>
            <a:fillRect/>
          </a:stretch>
        </p:blipFill>
        <p:spPr>
          <a:xfrm>
            <a:off x="457200" y="274638"/>
            <a:ext cx="8229600" cy="4525962"/>
          </a:xfrm>
        </p:spPr>
      </p:pic>
      <p:sp>
        <p:nvSpPr>
          <p:cNvPr id="22531" name="Segnaposto contenuto 2"/>
          <p:cNvSpPr txBox="1">
            <a:spLocks/>
          </p:cNvSpPr>
          <p:nvPr/>
        </p:nvSpPr>
        <p:spPr bwMode="auto">
          <a:xfrm>
            <a:off x="457200" y="32527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it-IT" sz="3200">
                <a:latin typeface="Calibri" pitchFamily="34" charset="0"/>
              </a:rPr>
              <a:t>Questo modello a blocchi non tiene conto della struttura fisica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it-IT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Bus</a:t>
            </a:r>
          </a:p>
        </p:txBody>
      </p:sp>
      <p:pic>
        <p:nvPicPr>
          <p:cNvPr id="23554" name="Segnaposto contenuto 5" descr="Schermata 2013-04-20 a 12.14.06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936" r="-493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Il termine BUS sta ad indicare che il collegamento elettrico è condiviso da più dispositivi che collegano le loro interfacce di ingresso/uscita agli stessi fili.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Qualunque dispositivo che sia collegato ad un bus può mettersi in comunicazione con un qualsiasi altro dispositivo collegato allo stesso bus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Uno alla volta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3 Bus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Bus dei dati (</a:t>
            </a:r>
            <a:r>
              <a:rPr lang="it-IT" b="1" dirty="0" smtClean="0"/>
              <a:t>Data Bus</a:t>
            </a:r>
            <a:r>
              <a:rPr lang="it-IT" dirty="0" smtClean="0"/>
              <a:t>): serve per il trasferimento delle informazioni tra CPU-memoria o tra CPU-I/O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Bus degli indirizzi (</a:t>
            </a:r>
            <a:r>
              <a:rPr lang="it-IT" b="1" dirty="0" err="1" smtClean="0"/>
              <a:t>Address</a:t>
            </a:r>
            <a:r>
              <a:rPr lang="it-IT" b="1" dirty="0" smtClean="0"/>
              <a:t> Bus</a:t>
            </a:r>
            <a:r>
              <a:rPr lang="it-IT" dirty="0" smtClean="0"/>
              <a:t>): seleziona l’elemento di memoria (cella) o l’elemento di I/O (porta) coinvolto nella operazione di trasferimento di informazioni sul Data Bus.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Bus di controllo (</a:t>
            </a:r>
            <a:r>
              <a:rPr lang="it-IT" b="1" dirty="0" err="1" smtClean="0"/>
              <a:t>Control</a:t>
            </a:r>
            <a:r>
              <a:rPr lang="it-IT" b="1" dirty="0" smtClean="0"/>
              <a:t> Bus</a:t>
            </a:r>
            <a:r>
              <a:rPr lang="it-IT" dirty="0" smtClean="0"/>
              <a:t>): serve per sincronizzare i due estremi della comunicazione(CPU-memoria oppure CPU-I/O) durante un trasferimento di informazioni.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Ottimizzazioni del Bus</a:t>
            </a:r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Bus Mastering (controllo del bus): si occupa del processo, rendendo la CPU libera di fare altro</a:t>
            </a:r>
          </a:p>
          <a:p>
            <a:r>
              <a:rPr lang="it-IT" smtClean="0"/>
              <a:t>Chipset suddivide e gestisce i bus in lenti e veloci</a:t>
            </a:r>
          </a:p>
          <a:p>
            <a:r>
              <a:rPr lang="it-IT" smtClean="0"/>
              <a:t>Aggiungere un’altra RAM collegandola al microprocessore con il Back Side 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Cache</a:t>
            </a: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Memoria che conserva dati necessari al microprocessore</a:t>
            </a:r>
          </a:p>
          <a:p>
            <a:r>
              <a:rPr lang="it-IT" smtClean="0"/>
              <a:t>“Nascosta” perché gestita solo dal microprocessore tramite cache controller</a:t>
            </a:r>
          </a:p>
          <a:p>
            <a:r>
              <a:rPr lang="it-IT" smtClean="0"/>
              <a:t>Deve essere veloce</a:t>
            </a:r>
          </a:p>
          <a:p>
            <a:r>
              <a:rPr lang="it-IT" smtClean="0"/>
              <a:t>Suddivisa in 3 livelli: L1, L2, L3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Gestione della cache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Nella cache memorizzo i dati e la loro posizione nella memoria centrale</a:t>
            </a:r>
          </a:p>
          <a:p>
            <a:r>
              <a:rPr lang="it-IT" smtClean="0"/>
              <a:t>Creo una corrispondenza tra le due memorie</a:t>
            </a:r>
          </a:p>
          <a:p>
            <a:endParaRPr lang="it-IT" smtClean="0"/>
          </a:p>
          <a:p>
            <a:r>
              <a:rPr lang="it-IT" smtClean="0"/>
              <a:t>Il microprocessore cerca un dato nella memoria, sa l’indirizzo della memoria centrale ma il cache controller cerca se c’è in cache. Se c’è il trasferimento è velocissimo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Gestione della cache</a:t>
            </a:r>
          </a:p>
        </p:txBody>
      </p:sp>
      <p:sp>
        <p:nvSpPr>
          <p:cNvPr id="2969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Deve essere libera (Least Recently Use)</a:t>
            </a:r>
          </a:p>
          <a:p>
            <a:r>
              <a:rPr lang="it-IT" smtClean="0"/>
              <a:t>Devo tenere aggiornata la memoria sulle variazioni della cache</a:t>
            </a:r>
          </a:p>
          <a:p>
            <a:pPr lvl="1"/>
            <a:r>
              <a:rPr lang="it-IT" smtClean="0"/>
              <a:t>Write-through</a:t>
            </a:r>
          </a:p>
          <a:p>
            <a:pPr lvl="1"/>
            <a:r>
              <a:rPr lang="it-IT" smtClean="0"/>
              <a:t>Write-back</a:t>
            </a:r>
          </a:p>
          <a:p>
            <a:r>
              <a:rPr lang="it-IT" smtClean="0"/>
              <a:t>Dati: </a:t>
            </a:r>
          </a:p>
          <a:p>
            <a:pPr lvl="1"/>
            <a:r>
              <a:rPr lang="it-IT" smtClean="0"/>
              <a:t>Liberi</a:t>
            </a:r>
          </a:p>
          <a:p>
            <a:pPr lvl="1"/>
            <a:r>
              <a:rPr lang="it-IT" smtClean="0"/>
              <a:t>Vincolati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Memoria centrale</a:t>
            </a:r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Celle -&gt; contengono bit organizzati in byte</a:t>
            </a:r>
          </a:p>
          <a:p>
            <a:r>
              <a:rPr lang="it-IT" smtClean="0"/>
              <a:t>Accesso casuale (RAM)</a:t>
            </a:r>
          </a:p>
          <a:p>
            <a:r>
              <a:rPr lang="it-IT" smtClean="0"/>
              <a:t>volatile</a:t>
            </a:r>
          </a:p>
          <a:p>
            <a:r>
              <a:rPr lang="it-IT" smtClean="0"/>
              <a:t>Lettura</a:t>
            </a:r>
          </a:p>
          <a:p>
            <a:r>
              <a:rPr lang="it-IT" smtClean="0"/>
              <a:t>Scrittura</a:t>
            </a:r>
          </a:p>
          <a:p>
            <a:endParaRPr lang="it-IT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Lettura </a:t>
            </a:r>
          </a:p>
        </p:txBody>
      </p:sp>
      <p:sp>
        <p:nvSpPr>
          <p:cNvPr id="3174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Il microprocessore genera l’indirizzo della cella da leggere e lo invia alla memoria tramite Address Bus</a:t>
            </a:r>
          </a:p>
          <a:p>
            <a:r>
              <a:rPr lang="it-IT" smtClean="0"/>
              <a:t>Il circuito decodifica l’indirizzo e attiva la cella</a:t>
            </a:r>
          </a:p>
          <a:p>
            <a:r>
              <a:rPr lang="it-IT" smtClean="0"/>
              <a:t>Lo stato dei bit viene trasferito dalla memoria tramite Data Bus</a:t>
            </a:r>
          </a:p>
          <a:p>
            <a:r>
              <a:rPr lang="it-IT" smtClean="0"/>
              <a:t>Si invia un segnale al Control Bus: il dato è pronto</a:t>
            </a:r>
          </a:p>
          <a:p>
            <a:endParaRPr lang="it-IT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Il modello di Von Neumann</a:t>
            </a:r>
          </a:p>
        </p:txBody>
      </p:sp>
      <p:sp>
        <p:nvSpPr>
          <p:cNvPr id="1433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E’ un modello di architettura per elaborare i dati</a:t>
            </a:r>
          </a:p>
          <a:p>
            <a:r>
              <a:rPr lang="it-IT" smtClean="0"/>
              <a:t>Descrive come funziona una macchina</a:t>
            </a:r>
          </a:p>
          <a:p>
            <a:r>
              <a:rPr lang="it-IT" smtClean="0"/>
              <a:t>Stabilisce le funzioni del Software </a:t>
            </a:r>
            <a:r>
              <a:rPr lang="it-IT" sz="2400" smtClean="0"/>
              <a:t>(ovvero i programmi, intesi come istruzioni per arrivare ad un risultato)</a:t>
            </a:r>
          </a:p>
          <a:p>
            <a:r>
              <a:rPr lang="it-IT" smtClean="0"/>
              <a:t>E dell’hardware </a:t>
            </a:r>
            <a:r>
              <a:rPr lang="it-IT" sz="2400" smtClean="0"/>
              <a:t>(ovvero l’elettronica, intesi come unità materiali che eseguono le istruzioni del software)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Scrittura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Il microprocessore genera l’indirizzo della cella da scrivere e lo invia alla memoria tramite </a:t>
            </a:r>
            <a:r>
              <a:rPr lang="it-IT" dirty="0" err="1" smtClean="0"/>
              <a:t>Address</a:t>
            </a:r>
            <a:r>
              <a:rPr lang="it-IT" dirty="0" smtClean="0"/>
              <a:t> Bus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Il circuito decodifica l’indirizzo e attiva la cella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Il microprocessore immette il dato sul Data Bus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Il dato è prelevato dal Data Bus e trasferito nella cella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Si invia un segnale al </a:t>
            </a:r>
            <a:r>
              <a:rPr lang="it-IT" dirty="0" err="1" smtClean="0"/>
              <a:t>Control</a:t>
            </a:r>
            <a:r>
              <a:rPr lang="it-IT" dirty="0" smtClean="0"/>
              <a:t> Bus: il dato è memorizzato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Controllo degli errori</a:t>
            </a:r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Controllo di parità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Tipologie Ram	</a:t>
            </a:r>
          </a:p>
        </p:txBody>
      </p:sp>
      <p:sp>
        <p:nvSpPr>
          <p:cNvPr id="3481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SRAM: ogni cella è costantemente alimentata</a:t>
            </a:r>
          </a:p>
          <a:p>
            <a:r>
              <a:rPr lang="it-IT" smtClean="0"/>
              <a:t>DRAM: carica limitata, memory refresh</a:t>
            </a:r>
          </a:p>
          <a:p>
            <a:pPr lvl="1"/>
            <a:r>
              <a:rPr lang="it-IT" smtClean="0"/>
              <a:t>È più complessa</a:t>
            </a:r>
          </a:p>
          <a:p>
            <a:pPr lvl="1"/>
            <a:r>
              <a:rPr lang="it-IT" smtClean="0"/>
              <a:t>E’ più lenta</a:t>
            </a:r>
          </a:p>
          <a:p>
            <a:pPr lvl="1"/>
            <a:r>
              <a:rPr lang="it-IT" smtClean="0"/>
              <a:t>Migliorata con la DDR Double Data Rate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Memorie secondarie</a:t>
            </a:r>
          </a:p>
        </p:txBody>
      </p:sp>
      <p:sp>
        <p:nvSpPr>
          <p:cNvPr id="3584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Hard disk</a:t>
            </a:r>
          </a:p>
          <a:p>
            <a:r>
              <a:rPr lang="it-IT" smtClean="0"/>
              <a:t>SSD</a:t>
            </a:r>
          </a:p>
          <a:p>
            <a:r>
              <a:rPr lang="it-IT" smtClean="0"/>
              <a:t>Flash memory</a:t>
            </a:r>
          </a:p>
          <a:p>
            <a:r>
              <a:rPr lang="it-IT" smtClean="0"/>
              <a:t>CD-rom/DVD</a:t>
            </a:r>
          </a:p>
          <a:p>
            <a:r>
              <a:rPr lang="it-IT" smtClean="0"/>
              <a:t>Memoria virtuale: memoria invisibile dove vengono trasferiti i dati meno usati: rallenta il sistema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Periferiche</a:t>
            </a:r>
          </a:p>
        </p:txBody>
      </p:sp>
      <p:sp>
        <p:nvSpPr>
          <p:cNvPr id="3686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Di input</a:t>
            </a:r>
          </a:p>
          <a:p>
            <a:pPr lvl="1"/>
            <a:r>
              <a:rPr lang="it-IT" smtClean="0"/>
              <a:t>Tastiera, Mouse, Trackball, Touchpad, Joystick, tavoletta grafica, scanner, webcam</a:t>
            </a:r>
          </a:p>
          <a:p>
            <a:r>
              <a:rPr lang="it-IT" smtClean="0"/>
              <a:t>Di output</a:t>
            </a:r>
          </a:p>
          <a:p>
            <a:pPr lvl="1"/>
            <a:r>
              <a:rPr lang="it-IT" smtClean="0"/>
              <a:t>Scheda video</a:t>
            </a:r>
          </a:p>
          <a:p>
            <a:pPr lvl="1"/>
            <a:r>
              <a:rPr lang="it-IT" smtClean="0"/>
              <a:t>Monitor</a:t>
            </a:r>
          </a:p>
          <a:p>
            <a:pPr lvl="1"/>
            <a:r>
              <a:rPr lang="it-IT" smtClean="0"/>
              <a:t>Stampante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Periferiche di I/O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Scheda audio</a:t>
            </a:r>
          </a:p>
          <a:p>
            <a:r>
              <a:rPr lang="it-IT" smtClean="0"/>
              <a:t>Scheda di rete</a:t>
            </a:r>
          </a:p>
          <a:p>
            <a:r>
              <a:rPr lang="it-IT" smtClean="0"/>
              <a:t>Modem ADSL</a:t>
            </a:r>
          </a:p>
          <a:p>
            <a:endParaRPr lang="it-IT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Interfacce delle periferiche</a:t>
            </a:r>
          </a:p>
        </p:txBody>
      </p:sp>
      <p:sp>
        <p:nvSpPr>
          <p:cNvPr id="38916" name="Titolo 1"/>
          <p:cNvSpPr>
            <a:spLocks/>
          </p:cNvSpPr>
          <p:nvPr/>
        </p:nvSpPr>
        <p:spPr bwMode="auto">
          <a:xfrm>
            <a:off x="196850" y="25447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3200">
                <a:latin typeface="Calibri" pitchFamily="34" charset="0"/>
              </a:rPr>
              <a:t>SUL LIBRO PAG 42-43 LEGGERE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STUDIARE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SUL VOSTRO LIBRO UNITA’ 2 (TUTTO IL CAPITOLO)</a:t>
            </a:r>
          </a:p>
          <a:p>
            <a:r>
              <a:rPr lang="it-IT" smtClean="0"/>
              <a:t>Pag 42-45 leggere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Il modello di Von Neumann</a:t>
            </a:r>
          </a:p>
        </p:txBody>
      </p:sp>
      <p:sp>
        <p:nvSpPr>
          <p:cNvPr id="1536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Usa una codifica binaria</a:t>
            </a:r>
          </a:p>
          <a:p>
            <a:r>
              <a:rPr lang="it-IT" sz="2400" smtClean="0"/>
              <a:t>Perché?</a:t>
            </a:r>
          </a:p>
        </p:txBody>
      </p:sp>
      <p:sp>
        <p:nvSpPr>
          <p:cNvPr id="4" name="Freccia destra 3"/>
          <p:cNvSpPr/>
          <p:nvPr/>
        </p:nvSpPr>
        <p:spPr>
          <a:xfrm>
            <a:off x="3019425" y="5132388"/>
            <a:ext cx="2695575" cy="21748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" name="Freccia su 4"/>
          <p:cNvSpPr/>
          <p:nvPr/>
        </p:nvSpPr>
        <p:spPr>
          <a:xfrm>
            <a:off x="2903538" y="3270250"/>
            <a:ext cx="231775" cy="207962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3135313" y="5132388"/>
            <a:ext cx="973137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5400000" flipH="1" flipV="1">
            <a:off x="3570288" y="4597400"/>
            <a:ext cx="1074738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4106863" y="4060825"/>
            <a:ext cx="1025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rot="5400000">
            <a:off x="4596606" y="4598194"/>
            <a:ext cx="106997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endCxn id="4" idx="0"/>
          </p:cNvCxnSpPr>
          <p:nvPr/>
        </p:nvCxnSpPr>
        <p:spPr>
          <a:xfrm flipV="1">
            <a:off x="5132388" y="5132388"/>
            <a:ext cx="473075" cy="3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70" name="CasellaDiTesto 16"/>
          <p:cNvSpPr txBox="1">
            <a:spLocks noChangeArrowheads="1"/>
          </p:cNvSpPr>
          <p:nvPr/>
        </p:nvSpPr>
        <p:spPr bwMode="auto">
          <a:xfrm>
            <a:off x="2717800" y="49799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0</a:t>
            </a:r>
          </a:p>
        </p:txBody>
      </p:sp>
      <p:sp>
        <p:nvSpPr>
          <p:cNvPr id="15371" name="CasellaDiTesto 17"/>
          <p:cNvSpPr txBox="1">
            <a:spLocks noChangeArrowheads="1"/>
          </p:cNvSpPr>
          <p:nvPr/>
        </p:nvSpPr>
        <p:spPr bwMode="auto">
          <a:xfrm>
            <a:off x="2751138" y="3878263"/>
            <a:ext cx="303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Il modello di Von Neumann</a:t>
            </a:r>
          </a:p>
        </p:txBody>
      </p:sp>
      <p:sp>
        <p:nvSpPr>
          <p:cNvPr id="163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Processore</a:t>
            </a:r>
          </a:p>
          <a:p>
            <a:r>
              <a:rPr lang="it-IT" smtClean="0"/>
              <a:t>Memoria</a:t>
            </a:r>
          </a:p>
          <a:p>
            <a:r>
              <a:rPr lang="it-IT" smtClean="0"/>
              <a:t>I/O</a:t>
            </a:r>
          </a:p>
          <a:p>
            <a:r>
              <a:rPr lang="it-IT" smtClean="0"/>
              <a:t>Bus</a:t>
            </a:r>
          </a:p>
        </p:txBody>
      </p:sp>
      <p:sp>
        <p:nvSpPr>
          <p:cNvPr id="4" name="Rettangolo 3"/>
          <p:cNvSpPr/>
          <p:nvPr/>
        </p:nvSpPr>
        <p:spPr>
          <a:xfrm>
            <a:off x="3021013" y="2741613"/>
            <a:ext cx="159385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21013" y="4395788"/>
            <a:ext cx="159385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 rot="5400000">
            <a:off x="3442494" y="4085431"/>
            <a:ext cx="4065588" cy="15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 rot="5400000">
            <a:off x="4309269" y="4085431"/>
            <a:ext cx="4065588" cy="15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7424738" y="1836738"/>
          <a:ext cx="1719262" cy="5119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05"/>
                <a:gridCol w="429805"/>
                <a:gridCol w="429805"/>
                <a:gridCol w="429805"/>
              </a:tblGrid>
              <a:tr h="34270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2706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Connettore 2 13"/>
          <p:cNvCxnSpPr/>
          <p:nvPr/>
        </p:nvCxnSpPr>
        <p:spPr>
          <a:xfrm>
            <a:off x="4614863" y="3035300"/>
            <a:ext cx="8683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rot="10800000">
            <a:off x="4614863" y="3408363"/>
            <a:ext cx="8683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4614863" y="4662488"/>
            <a:ext cx="8683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rot="10800000" flipV="1">
            <a:off x="4614863" y="5080000"/>
            <a:ext cx="8524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6334125" y="3887788"/>
            <a:ext cx="109061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rot="10800000">
            <a:off x="6334125" y="4395788"/>
            <a:ext cx="109061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3021013" y="3036888"/>
            <a:ext cx="1112837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rot="5400000" flipH="1" flipV="1">
            <a:off x="3678237" y="3198813"/>
            <a:ext cx="91281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Processore</a:t>
            </a:r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È l’unità di calcolo che esegue le istruzioni del sw</a:t>
            </a:r>
          </a:p>
          <a:p>
            <a:r>
              <a:rPr lang="it-IT" smtClean="0"/>
              <a:t>CPU = Central Processor Unit</a:t>
            </a:r>
          </a:p>
          <a:p>
            <a:r>
              <a:rPr lang="it-IT" smtClean="0"/>
              <a:t>Riceve dei comandi e dati da elaborare</a:t>
            </a:r>
          </a:p>
          <a:p>
            <a:r>
              <a:rPr lang="it-IT" smtClean="0"/>
              <a:t>Gestisce le periferiche e la memoria in base alle esigenze di elaborazione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Memoria (principale)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È il contenitore del sw e dei dati</a:t>
            </a:r>
          </a:p>
          <a:p>
            <a:r>
              <a:rPr lang="it-IT" smtClean="0"/>
              <a:t>Indirizzo</a:t>
            </a:r>
          </a:p>
          <a:p>
            <a:r>
              <a:rPr lang="it-IT" smtClean="0"/>
              <a:t>Valore</a:t>
            </a:r>
          </a:p>
          <a:p>
            <a:r>
              <a:rPr lang="it-IT" smtClean="0"/>
              <a:t>BIOS</a:t>
            </a:r>
          </a:p>
          <a:p>
            <a:r>
              <a:rPr lang="it-IT" smtClean="0"/>
              <a:t>E’ volatile</a:t>
            </a:r>
          </a:p>
          <a:p>
            <a:r>
              <a:rPr lang="it-IT" smtClean="0"/>
              <a:t>RAM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196013" y="1736725"/>
          <a:ext cx="2709862" cy="512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620"/>
                <a:gridCol w="677620"/>
                <a:gridCol w="677620"/>
                <a:gridCol w="677620"/>
              </a:tblGrid>
              <a:tr h="184768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r>
                        <a:rPr lang="it-IT" dirty="0" smtClean="0"/>
                        <a:t>N-1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>
            <a:off x="2354263" y="2586038"/>
            <a:ext cx="4756150" cy="341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13" name="CasellaDiTesto 7"/>
          <p:cNvSpPr txBox="1">
            <a:spLocks noChangeArrowheads="1"/>
          </p:cNvSpPr>
          <p:nvPr/>
        </p:nvSpPr>
        <p:spPr bwMode="auto">
          <a:xfrm>
            <a:off x="5499100" y="2401888"/>
            <a:ext cx="649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13</a:t>
            </a:r>
          </a:p>
        </p:txBody>
      </p:sp>
      <p:cxnSp>
        <p:nvCxnSpPr>
          <p:cNvPr id="12" name="Connettore 2 11"/>
          <p:cNvCxnSpPr/>
          <p:nvPr/>
        </p:nvCxnSpPr>
        <p:spPr>
          <a:xfrm flipV="1">
            <a:off x="1966913" y="3144838"/>
            <a:ext cx="5143500" cy="14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1719263" y="3717925"/>
            <a:ext cx="4429125" cy="1966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Memoria (principale)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5519738" cy="4525963"/>
          </a:xfrm>
        </p:spPr>
        <p:txBody>
          <a:bodyPr/>
          <a:lstStyle/>
          <a:p>
            <a:r>
              <a:rPr lang="it-IT" smtClean="0"/>
              <a:t>Indirizzi da 0 a N-1 = tot N</a:t>
            </a:r>
          </a:p>
          <a:p>
            <a:r>
              <a:rPr lang="it-IT" smtClean="0"/>
              <a:t>Tutte le celle = spazio degli indirizzi 2</a:t>
            </a:r>
            <a:r>
              <a:rPr lang="it-IT" baseline="30000" smtClean="0"/>
              <a:t>N</a:t>
            </a:r>
          </a:p>
          <a:p>
            <a:r>
              <a:rPr lang="it-IT" smtClean="0"/>
              <a:t>Totale indirizzi 2</a:t>
            </a:r>
            <a:r>
              <a:rPr lang="it-IT" baseline="30000" smtClean="0"/>
              <a:t>N</a:t>
            </a:r>
            <a:r>
              <a:rPr lang="it-IT" smtClean="0"/>
              <a:t>-1 </a:t>
            </a:r>
          </a:p>
          <a:p>
            <a:endParaRPr lang="it-IT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976938" y="1600200"/>
          <a:ext cx="2709862" cy="512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620"/>
                <a:gridCol w="677620"/>
                <a:gridCol w="677620"/>
                <a:gridCol w="677620"/>
              </a:tblGrid>
              <a:tr h="184768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768">
                <a:tc>
                  <a:txBody>
                    <a:bodyPr/>
                    <a:lstStyle/>
                    <a:p>
                      <a:r>
                        <a:rPr lang="it-IT" dirty="0" smtClean="0"/>
                        <a:t>N-1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La macchina di Von Neumann</a:t>
            </a: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Tutto si può riassumere come:</a:t>
            </a:r>
          </a:p>
          <a:p>
            <a:r>
              <a:rPr lang="it-IT" smtClean="0"/>
              <a:t>È uno schema a blocchi che descrive il comportamento di un “esecutore sequenziale a programma memorizzato”</a:t>
            </a:r>
          </a:p>
          <a:p>
            <a:pPr>
              <a:buFont typeface="Arial" charset="0"/>
              <a:buNone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La macchina di Von Neumann</a:t>
            </a: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smtClean="0"/>
              <a:t>Esecutore</a:t>
            </a:r>
            <a:r>
              <a:rPr lang="it-IT" smtClean="0"/>
              <a:t>:  la CPU compie delle azioni nei confronti degli altri dispositivi (memoria, ingressi, uscite)</a:t>
            </a:r>
          </a:p>
          <a:p>
            <a:r>
              <a:rPr lang="it-IT" b="1" smtClean="0"/>
              <a:t>Sequenziale</a:t>
            </a:r>
            <a:r>
              <a:rPr lang="it-IT" smtClean="0"/>
              <a:t>: la CPU esegue azioni una alla volta</a:t>
            </a:r>
          </a:p>
          <a:p>
            <a:r>
              <a:rPr lang="it-IT" b="1" smtClean="0"/>
              <a:t>Programma</a:t>
            </a:r>
            <a:r>
              <a:rPr lang="it-IT" smtClean="0"/>
              <a:t>: esegue una lista di istruzioni </a:t>
            </a:r>
          </a:p>
          <a:p>
            <a:r>
              <a:rPr lang="it-IT" b="1" smtClean="0"/>
              <a:t>Memorizzato</a:t>
            </a:r>
            <a:r>
              <a:rPr lang="it-IT" smtClean="0"/>
              <a:t>: sw e dati devono essere memorizzati in codice binario </a:t>
            </a:r>
          </a:p>
          <a:p>
            <a:pPr>
              <a:buFont typeface="Arial" charset="0"/>
              <a:buNone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700</Words>
  <Application>Microsoft Macintosh PowerPoint</Application>
  <PresentationFormat>On-screen Show (4:3)</PresentationFormat>
  <Paragraphs>125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0" baseType="lpstr">
      <vt:lpstr>Calibri</vt:lpstr>
      <vt:lpstr>Arial</vt:lpstr>
      <vt:lpstr>Tema di Office</vt:lpstr>
      <vt:lpstr>Il modello di Von Neumann</vt:lpstr>
      <vt:lpstr>Il modello di Von Neumann</vt:lpstr>
      <vt:lpstr>Il modello di Von Neumann</vt:lpstr>
      <vt:lpstr>Il modello di Von Neumann</vt:lpstr>
      <vt:lpstr>Processore</vt:lpstr>
      <vt:lpstr>Memoria (principale)</vt:lpstr>
      <vt:lpstr>Memoria (principale)</vt:lpstr>
      <vt:lpstr>La macchina di Von Neumann</vt:lpstr>
      <vt:lpstr>La macchina di Von Neumann</vt:lpstr>
      <vt:lpstr>Diapositiva 10</vt:lpstr>
      <vt:lpstr>Bus</vt:lpstr>
      <vt:lpstr>Diapositiva 12</vt:lpstr>
      <vt:lpstr>3 Bus</vt:lpstr>
      <vt:lpstr>Ottimizzazioni del Bus</vt:lpstr>
      <vt:lpstr>Cache</vt:lpstr>
      <vt:lpstr>Gestione della cache</vt:lpstr>
      <vt:lpstr>Gestione della cache</vt:lpstr>
      <vt:lpstr>Memoria centrale</vt:lpstr>
      <vt:lpstr>Lettura </vt:lpstr>
      <vt:lpstr>Scrittura</vt:lpstr>
      <vt:lpstr>Controllo degli errori</vt:lpstr>
      <vt:lpstr>Tipologie Ram </vt:lpstr>
      <vt:lpstr>Memorie secondarie</vt:lpstr>
      <vt:lpstr>Periferiche</vt:lpstr>
      <vt:lpstr>Periferiche di I/O</vt:lpstr>
      <vt:lpstr>Interfacce delle periferiche</vt:lpstr>
      <vt:lpstr>STUDIARE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modello di von Neumann</dc:title>
  <dc:creator>Maria Zangoli</dc:creator>
  <cp:lastModifiedBy>zangoli</cp:lastModifiedBy>
  <cp:revision>9</cp:revision>
  <dcterms:created xsi:type="dcterms:W3CDTF">2013-05-04T09:54:30Z</dcterms:created>
  <dcterms:modified xsi:type="dcterms:W3CDTF">2013-05-06T07:33:57Z</dcterms:modified>
</cp:coreProperties>
</file>