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6" r:id="rId2"/>
    <p:sldId id="321" r:id="rId3"/>
    <p:sldId id="322" r:id="rId4"/>
    <p:sldId id="323" r:id="rId5"/>
    <p:sldId id="324" r:id="rId6"/>
    <p:sldId id="325" r:id="rId7"/>
    <p:sldId id="320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1B7"/>
    <a:srgbClr val="000066"/>
    <a:srgbClr val="BDD1B8"/>
    <a:srgbClr val="BEE2BC"/>
    <a:srgbClr val="FFCC00"/>
    <a:srgbClr val="FFA005"/>
    <a:srgbClr val="FE9B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98" autoAdjust="0"/>
  </p:normalViewPr>
  <p:slideViewPr>
    <p:cSldViewPr>
      <p:cViewPr>
        <p:scale>
          <a:sx n="99" d="100"/>
          <a:sy n="99" d="100"/>
        </p:scale>
        <p:origin x="-893" y="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AB39FE8E-2BDD-40DF-95BA-60A7BB9E7E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009E5C32-497F-4C14-A165-4F85C10178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FB13D-77B7-452D-AAA9-8F69200B9FD1}" type="slidenum">
              <a:rPr lang="it-IT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62DB-D0C1-46B3-BAC6-8A2BDCBD09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14AE-6B22-4CFB-B755-75549D58F3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EB74-A42D-4890-855F-92ABD17A53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13D31-494A-45A0-B07F-B952DF3AB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D72A-329D-4A58-A750-84F2369327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1BDB-CF4E-4DE2-9A63-02BF66F979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A491-6E1A-45E5-8E91-C104750504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6D1C-5F13-4736-B546-F7F3E84154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884D-B853-462B-895E-9F5629D776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B02F-EE9A-4330-B5C3-DE944965C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2C68-8148-4993-A508-AED300A6AC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8148-E481-4FCA-8315-28C69DF312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930A-BE46-461D-92F1-C706AC3BA5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E5E0B8EE-9DF9-43AC-A96A-939EC2B8F4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11" Type="http://schemas.openxmlformats.org/officeDocument/2006/relationships/image" Target="../media/image4.gif"/><Relationship Id="rId5" Type="http://schemas.openxmlformats.org/officeDocument/2006/relationships/slide" Target="slide1.xml"/><Relationship Id="rId10" Type="http://schemas.openxmlformats.org/officeDocument/2006/relationships/image" Target="../media/image3.gif"/><Relationship Id="rId4" Type="http://schemas.openxmlformats.org/officeDocument/2006/relationships/slide" Target="slide2.xml"/><Relationship Id="rId9" Type="http://schemas.openxmlformats.org/officeDocument/2006/relationships/hyperlink" Target="../../Presentazione_2013.ppt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jpeg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.xml"/><Relationship Id="rId9" Type="http://schemas.openxmlformats.org/officeDocument/2006/relationships/hyperlink" Target="../../Presentazione_2013.ppt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../../Presentazione_2013.pptx" TargetMode="Externa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.xml"/><Relationship Id="rId9" Type="http://schemas.openxmlformats.org/officeDocument/2006/relationships/hyperlink" Target="../../Presentazione_2013.ppt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.xml"/><Relationship Id="rId9" Type="http://schemas.openxmlformats.org/officeDocument/2006/relationships/hyperlink" Target="../../Presentazione_2013.ppt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Presentazione_2013.pptx" TargetMode="Externa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13.jpeg"/><Relationship Id="rId4" Type="http://schemas.openxmlformats.org/officeDocument/2006/relationships/slide" Target="slide2.xml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2.xml"/><Relationship Id="rId7" Type="http://schemas.openxmlformats.org/officeDocument/2006/relationships/hyperlink" Target="../../Presentazione_2013.pptx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2"/>
          <p:cNvSpPr>
            <a:spLocks noChangeArrowheads="1"/>
          </p:cNvSpPr>
          <p:nvPr/>
        </p:nvSpPr>
        <p:spPr bwMode="auto">
          <a:xfrm>
            <a:off x="0" y="576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0825" y="4437063"/>
            <a:ext cx="6985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IIS </a:t>
            </a:r>
            <a:r>
              <a:rPr lang="it-IT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Belluzzi-Fioravanti</a:t>
            </a:r>
            <a:endParaRPr lang="it-IT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classi: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specializzazione: Informatica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1052736"/>
            <a:ext cx="46069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TECHIE WEAR</a:t>
            </a:r>
            <a:endParaRPr lang="it-I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  <a:cs typeface="Kalinga" pitchFamily="34" charset="0"/>
            </a:endParaRPr>
          </a:p>
        </p:txBody>
      </p:sp>
      <p:sp>
        <p:nvSpPr>
          <p:cNvPr id="2055" name="CasellaDiTesto 6"/>
          <p:cNvSpPr txBox="1">
            <a:spLocks noChangeArrowheads="1"/>
          </p:cNvSpPr>
          <p:nvPr/>
        </p:nvSpPr>
        <p:spPr bwMode="auto">
          <a:xfrm>
            <a:off x="2771800" y="3212976"/>
            <a:ext cx="45365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Il sistema Arduino dispone di una linea di prodotti (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LilyPad</a:t>
            </a:r>
            <a:r>
              <a:rPr lang="it-IT" sz="1400" dirty="0" smtClean="0"/>
              <a:t>) dedicata a questo settore e presso i distributori  specializzati sono reperibili accessori come tessuti e fili conduttivi.</a:t>
            </a:r>
            <a:endParaRPr lang="it-IT" sz="1400" dirty="0"/>
          </a:p>
        </p:txBody>
      </p:sp>
      <p:sp>
        <p:nvSpPr>
          <p:cNvPr id="2056" name="CasellaDiTesto 7"/>
          <p:cNvSpPr txBox="1">
            <a:spLocks noChangeArrowheads="1"/>
          </p:cNvSpPr>
          <p:nvPr/>
        </p:nvSpPr>
        <p:spPr bwMode="auto">
          <a:xfrm>
            <a:off x="107504" y="1412776"/>
            <a:ext cx="9036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L’Internet delle cose (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sz="1400" dirty="0" smtClean="0"/>
              <a:t>) è un settore emergente della tecnologia che, tramite l’integrazione tra sistemi di controllo e di comunicazioni senza fili, commette tra loro oggetti e persone.</a:t>
            </a:r>
            <a:endParaRPr lang="it-IT" sz="1400" dirty="0"/>
          </a:p>
        </p:txBody>
      </p:sp>
      <p:sp>
        <p:nvSpPr>
          <p:cNvPr id="2057" name="CasellaDiTesto 8"/>
          <p:cNvSpPr txBox="1">
            <a:spLocks noChangeArrowheads="1"/>
          </p:cNvSpPr>
          <p:nvPr/>
        </p:nvSpPr>
        <p:spPr bwMode="auto">
          <a:xfrm>
            <a:off x="2771800" y="2060848"/>
            <a:ext cx="63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Il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wearable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/>
              <a:t>è una branca dell’</a:t>
            </a:r>
            <a:r>
              <a:rPr lang="it-IT" sz="1400" i="1" dirty="0" smtClean="0"/>
              <a:t>Internet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Things</a:t>
            </a:r>
            <a:r>
              <a:rPr lang="it-IT" sz="1400" dirty="0" smtClean="0"/>
              <a:t> che si occupa dell’integrazione delle risorse di elaborazione e comunicazione nei capi di abbigliamento o più in generale in oggetti indossabili, in modo da renderli intelligenti e comunicativi.</a:t>
            </a:r>
            <a:endParaRPr lang="it-IT" sz="1400" dirty="0"/>
          </a:p>
        </p:txBody>
      </p:sp>
      <p:sp>
        <p:nvSpPr>
          <p:cNvPr id="2058" name="CasellaDiTesto 9"/>
          <p:cNvSpPr txBox="1">
            <a:spLocks noChangeArrowheads="1"/>
          </p:cNvSpPr>
          <p:nvPr/>
        </p:nvSpPr>
        <p:spPr bwMode="auto">
          <a:xfrm>
            <a:off x="251520" y="4437112"/>
            <a:ext cx="705678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Il progetto analizza e sviluppa la realizzazione di prototipi  </a:t>
            </a:r>
            <a:r>
              <a:rPr lang="it-IT" sz="1400" i="1" dirty="0" err="1" smtClean="0"/>
              <a:t>wearable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computing</a:t>
            </a:r>
            <a:r>
              <a:rPr lang="it-IT" sz="1400" i="1" dirty="0" smtClean="0"/>
              <a:t> </a:t>
            </a:r>
            <a:r>
              <a:rPr lang="it-IT" sz="1400" dirty="0" smtClean="0"/>
              <a:t>in diversi settori.</a:t>
            </a:r>
            <a:endParaRPr lang="it-IT" sz="1400" dirty="0"/>
          </a:p>
          <a:p>
            <a:endParaRPr lang="it-IT" dirty="0"/>
          </a:p>
        </p:txBody>
      </p:sp>
      <p:pic>
        <p:nvPicPr>
          <p:cNvPr id="2059" name="Immagine 10" descr="progetto_NOT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15176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60000" y="692696"/>
            <a:ext cx="1512168" cy="288032"/>
          </a:xfrm>
          <a:prstGeom prst="rect">
            <a:avLst/>
          </a:prstGeom>
          <a:noFill/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Rectangle 10">
            <a:hlinkClick r:id="rId9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9" name="Immagine 18" descr="scuol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000" y="3790800"/>
            <a:ext cx="1458468" cy="1668780"/>
          </a:xfrm>
          <a:prstGeom prst="rect">
            <a:avLst/>
          </a:prstGeom>
        </p:spPr>
      </p:pic>
      <p:pic>
        <p:nvPicPr>
          <p:cNvPr id="24" name="Immagine 23" descr="P_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1988840"/>
            <a:ext cx="247218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0825" y="4437063"/>
            <a:ext cx="6985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IIS </a:t>
            </a:r>
            <a:r>
              <a:rPr lang="it-IT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Belluzzi-Fioravanti</a:t>
            </a:r>
            <a:endParaRPr lang="it-IT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classi: 3Bi - 5Ai - 5Bi specializzazione: Informatica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3923928" y="2780928"/>
            <a:ext cx="52200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I clienti dell'azienda possono essere ad esempio aziende tessili, che non sono attrezzate per l'integrazione dell'informatica nei loro prodotti e preferiscono rivolgersi a partner specializzati per il progetto della </a:t>
            </a:r>
          </a:p>
          <a:p>
            <a:r>
              <a:rPr lang="it-IT" sz="1400" dirty="0" smtClean="0"/>
              <a:t>parte di elaborazione, integrazione con</a:t>
            </a:r>
          </a:p>
          <a:p>
            <a:r>
              <a:rPr lang="it-IT" sz="1400" dirty="0" smtClean="0"/>
              <a:t>il prodotto ed eventualmente anche</a:t>
            </a:r>
          </a:p>
          <a:p>
            <a:r>
              <a:rPr lang="it-IT" sz="1400" dirty="0" smtClean="0"/>
              <a:t>produzione in serie dei dispositivi.</a:t>
            </a:r>
            <a:endParaRPr lang="it-IT" sz="1400" dirty="0"/>
          </a:p>
        </p:txBody>
      </p:sp>
      <p:pic>
        <p:nvPicPr>
          <p:cNvPr id="3077" name="Immagine 9" descr="innovazione_N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1558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CasellaDiTesto 10"/>
          <p:cNvSpPr txBox="1">
            <a:spLocks noChangeArrowheads="1"/>
          </p:cNvSpPr>
          <p:nvPr/>
        </p:nvSpPr>
        <p:spPr bwMode="auto">
          <a:xfrm>
            <a:off x="101140" y="1412776"/>
            <a:ext cx="8412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 smtClean="0"/>
              <a:t>I prodotti  di </a:t>
            </a:r>
            <a:r>
              <a:rPr lang="it-IT" sz="1400" dirty="0" smtClean="0"/>
              <a:t>spaziano </a:t>
            </a:r>
            <a:r>
              <a:rPr lang="it-IT" sz="1400" dirty="0" smtClean="0"/>
              <a:t>in un campo molto vasto che va dai  capi di </a:t>
            </a:r>
          </a:p>
          <a:p>
            <a:r>
              <a:rPr lang="it-IT" sz="1400" dirty="0" smtClean="0"/>
              <a:t>abbigliamento veri e propri, ai gadget promozionali, ai sistemi di sicurezza, ai sistemi di comunicazione. </a:t>
            </a:r>
          </a:p>
          <a:p>
            <a:r>
              <a:rPr lang="it-IT" sz="1400" dirty="0" smtClean="0"/>
              <a:t>Si tratta di prodotti in genere già esistenti in una versione "non intelligente" che assumono un </a:t>
            </a:r>
          </a:p>
          <a:p>
            <a:r>
              <a:rPr lang="it-IT" sz="1400" dirty="0" smtClean="0"/>
              <a:t>nuovo e più importante ruolo nella versione "intelligente".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0825" y="1052513"/>
            <a:ext cx="1692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Arial" pitchFamily="34" charset="0"/>
              </a:rPr>
              <a:t>Innovazione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23928" y="2420888"/>
            <a:ext cx="12684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Arial" pitchFamily="34" charset="0"/>
              </a:rPr>
              <a:t>Vantaggi</a:t>
            </a:r>
          </a:p>
        </p:txBody>
      </p:sp>
      <p:pic>
        <p:nvPicPr>
          <p:cNvPr id="22" name="Immagine 21" descr="compu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564904"/>
            <a:ext cx="2976928" cy="2441081"/>
          </a:xfrm>
          <a:prstGeom prst="rect">
            <a:avLst/>
          </a:prstGeom>
        </p:spPr>
      </p:pic>
      <p:sp>
        <p:nvSpPr>
          <p:cNvPr id="23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0">
            <a:hlinkClick r:id="rId9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6" name="Immagine 15" descr="scuol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000" y="3790800"/>
            <a:ext cx="1458468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0825" y="4437063"/>
            <a:ext cx="6985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IIS </a:t>
            </a:r>
            <a:r>
              <a:rPr lang="it-IT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Belluzzi-Fioravanti</a:t>
            </a:r>
            <a:endParaRPr lang="it-IT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classi: 3Bi - 5Ai - 5Bi specializzazione: Informatica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6" name="Immagine 9" descr="aziende partner_N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692150"/>
            <a:ext cx="15605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10">
            <a:hlinkClick r:id="rId8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1" name="Immagine 10" descr="scuol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3789040"/>
            <a:ext cx="1458468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0825" y="4437063"/>
            <a:ext cx="6985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IIS </a:t>
            </a:r>
            <a:r>
              <a:rPr lang="it-IT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Belluzzi-Fioravanti</a:t>
            </a:r>
            <a:endParaRPr lang="it-IT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classi: 3Bi - 5Ai - 5Bi specializzazione: Informatica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124744"/>
            <a:ext cx="14863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Arial" pitchFamily="34" charset="0"/>
              </a:rPr>
              <a:t>Marketing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5131" name="Immagine 13" descr="mercato_NO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150"/>
            <a:ext cx="1517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323528" y="155679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L'impresa presenta un catalogo di prodotti "informatizzati“, inteso non come catalogo per la vendita ai privati, ma per l’integrazione con prodotti di altre aziende.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860032" y="2492896"/>
            <a:ext cx="36724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Di questo catalogo, che può essere suddiviso in categorie e proporre molti prodotti, vengono realizzati  alcuni prototipi significativi, allo scopo di disporre di campioni sperimentabili dai clienti.</a:t>
            </a:r>
          </a:p>
          <a:p>
            <a:endParaRPr lang="it-IT" sz="1500" dirty="0"/>
          </a:p>
        </p:txBody>
      </p:sp>
      <p:pic>
        <p:nvPicPr>
          <p:cNvPr id="22" name="Immagine 21" descr="P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3744416" cy="2808312"/>
          </a:xfrm>
          <a:prstGeom prst="rect">
            <a:avLst/>
          </a:prstGeom>
        </p:spPr>
      </p:pic>
      <p:sp>
        <p:nvSpPr>
          <p:cNvPr id="20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10">
            <a:hlinkClick r:id="rId9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5" name="Immagine 14" descr="scuol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000" y="3790800"/>
            <a:ext cx="1458468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0825" y="4437063"/>
            <a:ext cx="6985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IIS </a:t>
            </a:r>
            <a:r>
              <a:rPr lang="it-IT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Belluzzi-Fioravanti</a:t>
            </a:r>
            <a:endParaRPr lang="it-IT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classi: 3Bi - 5Ai - 5Bi specializzazione: Informatica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388" y="1125538"/>
            <a:ext cx="12239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Arial" pitchFamily="34" charset="0"/>
              </a:rPr>
              <a:t>Azienda</a:t>
            </a:r>
          </a:p>
        </p:txBody>
      </p:sp>
      <p:pic>
        <p:nvPicPr>
          <p:cNvPr id="6152" name="Immagine 9" descr="azienda_NO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692150"/>
            <a:ext cx="1517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251520" y="1700809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imprenditoriali</a:t>
            </a:r>
            <a:endParaRPr lang="it-IT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dirty="0" smtClean="0"/>
              <a:t>Si intende costruire una azienda che svolga funzioni di supporto ad altre aziende, con l’obiettivo imprenditoriale di modellarla su una struttura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B2B</a:t>
            </a:r>
            <a:r>
              <a:rPr lang="it-IT" sz="1400" dirty="0" smtClean="0"/>
              <a:t> (</a:t>
            </a:r>
            <a:r>
              <a:rPr lang="it-IT" sz="1400" i="1" dirty="0" smtClean="0"/>
              <a:t>Business </a:t>
            </a:r>
            <a:r>
              <a:rPr lang="it-IT" sz="1400" i="1" dirty="0" err="1" smtClean="0"/>
              <a:t>To</a:t>
            </a:r>
            <a:r>
              <a:rPr lang="it-IT" sz="1400" i="1" dirty="0" smtClean="0"/>
              <a:t> Business</a:t>
            </a:r>
            <a:r>
              <a:rPr lang="it-IT" sz="1400" dirty="0" smtClean="0"/>
              <a:t>). 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059832" y="278092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L’Azienda quindi non si orienta su un singolo prodotto, ma ha due possibili sbocchi: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</a:t>
            </a:r>
            <a:r>
              <a:rPr lang="it-IT" sz="1400" dirty="0" smtClean="0"/>
              <a:t> (</a:t>
            </a:r>
            <a:r>
              <a:rPr lang="it-IT" sz="1400" i="1" dirty="0" err="1" smtClean="0"/>
              <a:t>Original</a:t>
            </a:r>
            <a:r>
              <a:rPr lang="it-IT" sz="1400" i="1" dirty="0" smtClean="0"/>
              <a:t> Design </a:t>
            </a:r>
            <a:r>
              <a:rPr lang="it-IT" sz="1400" i="1" dirty="0" err="1" smtClean="0"/>
              <a:t>Manifacturer</a:t>
            </a:r>
            <a:r>
              <a:rPr lang="it-IT" sz="1400" dirty="0" smtClean="0"/>
              <a:t>)  se l'azienda si limita alla progettazione ;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</a:t>
            </a:r>
            <a:r>
              <a:rPr lang="it-IT" sz="1400" dirty="0" smtClean="0"/>
              <a:t> (</a:t>
            </a:r>
            <a:r>
              <a:rPr lang="it-IT" sz="1400" i="1" dirty="0" err="1" smtClean="0"/>
              <a:t>Original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Equipment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Manifacturer</a:t>
            </a:r>
            <a:r>
              <a:rPr lang="it-IT" sz="1400" dirty="0" smtClean="0"/>
              <a:t>) se </a:t>
            </a:r>
          </a:p>
          <a:p>
            <a:pPr marL="268288" indent="-268288"/>
            <a:r>
              <a:rPr lang="it-IT" sz="1400" dirty="0" smtClean="0"/>
              <a:t>     l'azienda produce anche i dispositivi. </a:t>
            </a:r>
            <a:endParaRPr lang="it-IT" sz="1400" dirty="0"/>
          </a:p>
        </p:txBody>
      </p:sp>
      <p:pic>
        <p:nvPicPr>
          <p:cNvPr id="20" name="Immagine 19" descr="P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2401824" cy="2401824"/>
          </a:xfrm>
          <a:prstGeom prst="rect">
            <a:avLst/>
          </a:prstGeom>
        </p:spPr>
      </p:pic>
      <p:sp>
        <p:nvSpPr>
          <p:cNvPr id="21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10">
            <a:hlinkClick r:id="rId9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5" name="Immagine 14" descr="scuol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000" y="3790800"/>
            <a:ext cx="1458468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0825" y="4437063"/>
            <a:ext cx="6985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IIS </a:t>
            </a:r>
            <a:r>
              <a:rPr lang="it-IT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Belluzzi-Fioravanti</a:t>
            </a:r>
            <a:endParaRPr lang="it-IT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classi: 3Bi - 5Ai - 5Bi specializzazione: Informatica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16271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Arial" pitchFamily="34" charset="0"/>
              </a:rPr>
              <a:t>Produzione</a:t>
            </a:r>
          </a:p>
        </p:txBody>
      </p:sp>
      <p:pic>
        <p:nvPicPr>
          <p:cNvPr id="7175" name="Immagine 8" descr="produzione_NO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350" y="692150"/>
            <a:ext cx="1517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0"/>
          <p:cNvSpPr txBox="1">
            <a:spLocks noChangeArrowheads="1"/>
          </p:cNvSpPr>
          <p:nvPr/>
        </p:nvSpPr>
        <p:spPr bwMode="auto">
          <a:xfrm>
            <a:off x="107504" y="1844824"/>
            <a:ext cx="86409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Alcuni esempi di prodotti nei vari settori del </a:t>
            </a:r>
            <a:r>
              <a:rPr lang="it-IT" sz="1400" i="1" dirty="0" err="1" smtClean="0"/>
              <a:t>wearable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computing</a:t>
            </a:r>
            <a:r>
              <a:rPr lang="it-IT" sz="1400" dirty="0" smtClean="0"/>
              <a:t>, sono:</a:t>
            </a:r>
          </a:p>
          <a:p>
            <a:pPr marL="268288" lvl="0" indent="-268288">
              <a:buFont typeface="Wingdings" pitchFamily="2" charset="2"/>
              <a:buChar char="v"/>
            </a:pPr>
            <a:r>
              <a:rPr lang="it-IT" sz="1400" dirty="0" smtClean="0"/>
              <a:t>giacca da ciclista con gli indicatori di svolta luminosi sulla schiena comandati dal polsino;</a:t>
            </a:r>
          </a:p>
          <a:p>
            <a:pPr marL="268288" lvl="0" indent="-268288">
              <a:buFont typeface="Wingdings" pitchFamily="2" charset="2"/>
              <a:buChar char="v"/>
            </a:pPr>
            <a:r>
              <a:rPr lang="it-IT" sz="1400" dirty="0" smtClean="0"/>
              <a:t>giacca da motociclista con airbag proteggi collo, espansi da una piattaforma inerziale che sente la posizione nello spazio;</a:t>
            </a:r>
          </a:p>
          <a:p>
            <a:pPr marL="268288" lvl="0" indent="-268288">
              <a:buFont typeface="Wingdings" pitchFamily="2" charset="2"/>
              <a:buChar char="v"/>
            </a:pP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guanto telefonante con bluetooth</a:t>
            </a:r>
            <a:r>
              <a:rPr lang="it-IT" sz="1400" dirty="0" smtClean="0"/>
              <a:t>; </a:t>
            </a:r>
          </a:p>
          <a:p>
            <a:pPr marL="268288" lvl="0" indent="-268288">
              <a:buFont typeface="Wingdings" pitchFamily="2" charset="2"/>
              <a:buChar char="v"/>
            </a:pPr>
            <a:r>
              <a:rPr lang="it-IT" sz="1400" dirty="0" smtClean="0"/>
              <a:t>maglietta "</a:t>
            </a:r>
            <a:r>
              <a:rPr lang="it-IT" sz="1400" dirty="0" err="1" smtClean="0"/>
              <a:t>tribal</a:t>
            </a:r>
            <a:r>
              <a:rPr lang="it-IT" sz="1400" dirty="0" smtClean="0"/>
              <a:t>" con inserti luminosi </a:t>
            </a:r>
          </a:p>
          <a:p>
            <a:pPr marL="268288" lvl="0"/>
            <a:r>
              <a:rPr lang="it-IT" sz="1400" dirty="0" smtClean="0"/>
              <a:t>che cambiano colore </a:t>
            </a:r>
          </a:p>
          <a:p>
            <a:pPr marL="268288" lvl="0"/>
            <a:r>
              <a:rPr lang="it-IT" sz="1400" dirty="0" smtClean="0"/>
              <a:t>quando si è nei paraggi </a:t>
            </a:r>
          </a:p>
          <a:p>
            <a:pPr marL="268288" lvl="0"/>
            <a:r>
              <a:rPr lang="it-IT" sz="1400" dirty="0" smtClean="0"/>
              <a:t>di un membro della stessa </a:t>
            </a:r>
          </a:p>
          <a:p>
            <a:pPr marL="268288" lvl="0"/>
            <a:r>
              <a:rPr lang="it-IT" sz="1400" dirty="0" smtClean="0"/>
              <a:t>"tribù“, attraverso la </a:t>
            </a:r>
          </a:p>
          <a:p>
            <a:pPr marL="268288" lvl="0"/>
            <a:r>
              <a:rPr lang="it-IT" sz="1400" dirty="0" smtClean="0"/>
              <a:t>comunicazione </a:t>
            </a:r>
            <a:r>
              <a:rPr lang="it-IT" sz="1400" dirty="0" err="1" smtClean="0"/>
              <a:t>wi-fi</a:t>
            </a:r>
            <a:r>
              <a:rPr lang="it-IT" sz="1400" dirty="0" smtClean="0"/>
              <a:t> di un codice.</a:t>
            </a:r>
            <a:endParaRPr lang="it-IT" sz="1400" dirty="0"/>
          </a:p>
        </p:txBody>
      </p:sp>
      <p:sp>
        <p:nvSpPr>
          <p:cNvPr id="19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0">
            <a:hlinkClick r:id="rId8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4" name="Immagine 13" descr="scuol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000" y="3790800"/>
            <a:ext cx="1458468" cy="1668780"/>
          </a:xfrm>
          <a:prstGeom prst="rect">
            <a:avLst/>
          </a:prstGeom>
        </p:spPr>
      </p:pic>
      <p:pic>
        <p:nvPicPr>
          <p:cNvPr id="16" name="Immagine 15" descr="P_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924944"/>
            <a:ext cx="2976669" cy="160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0835" name="Text Box 3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476375" y="2133600"/>
            <a:ext cx="5802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Grazie per l’attenzione</a:t>
            </a:r>
          </a:p>
        </p:txBody>
      </p:sp>
      <p:sp>
        <p:nvSpPr>
          <p:cNvPr id="12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1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2000" y="692696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96000" y="691200"/>
            <a:ext cx="15121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10">
            <a:hlinkClick r:id="rId7" action="ppaction://hlinkpres?slideindex=3&amp;slidetitle=Diapositiva 3"/>
          </p:cNvPr>
          <p:cNvSpPr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0" name="Immagine 9" descr="scuol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284984"/>
            <a:ext cx="1458468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528</Words>
  <Application>Microsoft Office PowerPoint</Application>
  <PresentationFormat>Presentazione su schermo (4:3)</PresentationFormat>
  <Paragraphs>56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Presentazione 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Daniela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Daniela</dc:creator>
  <cp:lastModifiedBy>Utente</cp:lastModifiedBy>
  <cp:revision>229</cp:revision>
  <dcterms:created xsi:type="dcterms:W3CDTF">2007-05-15T20:05:01Z</dcterms:created>
  <dcterms:modified xsi:type="dcterms:W3CDTF">2013-04-29T08:52:29Z</dcterms:modified>
</cp:coreProperties>
</file>